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
  </p:notesMasterIdLst>
  <p:sldIdLst>
    <p:sldId id="261" r:id="rId2"/>
    <p:sldId id="263" r:id="rId3"/>
    <p:sldId id="264" r:id="rId4"/>
    <p:sldId id="262" r:id="rId5"/>
    <p:sldId id="256" r:id="rId6"/>
    <p:sldId id="259" r:id="rId7"/>
    <p:sldId id="257" r:id="rId8"/>
    <p:sldId id="258" r:id="rId9"/>
    <p:sldId id="260" r:id="rId10"/>
    <p:sldId id="265" r:id="rId11"/>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2316" y="-120"/>
      </p:cViewPr>
      <p:guideLst>
        <p:guide orient="horz" pos="2880"/>
        <p:guide pos="216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03D17D-8663-4869-A641-B1679C88AEB7}" type="datetimeFigureOut">
              <a:rPr lang="en-US" smtClean="0"/>
              <a:pPr/>
              <a:t>2/24/2018</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9C74BE-3DAD-4D54-9DB2-E66A47AA83B0}" type="slidenum">
              <a:rPr lang="en-US" smtClean="0"/>
              <a:pPr/>
              <a:t>‹#›</a:t>
            </a:fld>
            <a:endParaRPr lang="en-US"/>
          </a:p>
        </p:txBody>
      </p:sp>
    </p:spTree>
    <p:extLst>
      <p:ext uri="{BB962C8B-B14F-4D97-AF65-F5344CB8AC3E}">
        <p14:creationId xmlns:p14="http://schemas.microsoft.com/office/powerpoint/2010/main" xmlns="" val="3523091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9C74BE-3DAD-4D54-9DB2-E66A47AA83B0}" type="slidenum">
              <a:rPr lang="en-US" smtClean="0"/>
              <a:pPr/>
              <a:t>10</a:t>
            </a:fld>
            <a:endParaRPr lang="en-US"/>
          </a:p>
        </p:txBody>
      </p:sp>
    </p:spTree>
    <p:extLst>
      <p:ext uri="{BB962C8B-B14F-4D97-AF65-F5344CB8AC3E}">
        <p14:creationId xmlns:p14="http://schemas.microsoft.com/office/powerpoint/2010/main" xmlns="" val="3936932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33B145-A6B6-4386-8520-D116806B0B72}" type="datetimeFigureOut">
              <a:rPr lang="en-US" smtClean="0"/>
              <a:pPr/>
              <a:t>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3678628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33B145-A6B6-4386-8520-D116806B0B72}" type="datetimeFigureOut">
              <a:rPr lang="en-US" smtClean="0"/>
              <a:pPr/>
              <a:t>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1872714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33B145-A6B6-4386-8520-D116806B0B72}" type="datetimeFigureOut">
              <a:rPr lang="en-US" smtClean="0"/>
              <a:pPr/>
              <a:t>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1050592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6"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1"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33B145-A6B6-4386-8520-D116806B0B72}" type="datetimeFigureOut">
              <a:rPr lang="en-US" smtClean="0"/>
              <a:pPr/>
              <a:t>2/24/2018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75260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1"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33B145-A6B6-4386-8520-D116806B0B72}" type="datetimeFigureOut">
              <a:rPr lang="en-US" smtClean="0"/>
              <a:pPr/>
              <a:t>2/24/2018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2385082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33B145-A6B6-4386-8520-D116806B0B72}" type="datetimeFigureOut">
              <a:rPr lang="en-US" smtClean="0"/>
              <a:pPr/>
              <a:t>2/24/2018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2237302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33B145-A6B6-4386-8520-D116806B0B72}" type="datetimeFigureOut">
              <a:rPr lang="en-US" smtClean="0"/>
              <a:pPr/>
              <a:t>2/24/2018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3651637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8"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1913469"/>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33B145-A6B6-4386-8520-D116806B0B72}" type="datetimeFigureOut">
              <a:rPr lang="en-US" smtClean="0"/>
              <a:pPr/>
              <a:t>2/24/2018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243430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33B145-A6B6-4386-8520-D116806B0B72}" type="datetimeFigureOut">
              <a:rPr lang="en-US" smtClean="0"/>
              <a:pPr/>
              <a:t>2/24/2018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4123345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33B145-A6B6-4386-8520-D116806B0B72}" type="datetimeFigureOut">
              <a:rPr lang="en-US" smtClean="0"/>
              <a:pPr/>
              <a:t>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3884498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6"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33B145-A6B6-4386-8520-D116806B0B72}" type="datetimeFigureOut">
              <a:rPr lang="en-US" smtClean="0"/>
              <a:pPr/>
              <a:t>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448124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E733B145-A6B6-4386-8520-D116806B0B72}" type="datetimeFigureOut">
              <a:rPr lang="en-US" smtClean="0"/>
              <a:pPr/>
              <a:t>2/24/2018</a:t>
            </a:fld>
            <a:endParaRPr lang="en-US"/>
          </a:p>
        </p:txBody>
      </p:sp>
      <p:sp>
        <p:nvSpPr>
          <p:cNvPr id="5" name="Footer Placeholder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3386792-732A-4F9A-AD01-86C92A12F3D1}" type="slidenum">
              <a:rPr lang="en-US" smtClean="0"/>
              <a:pPr/>
              <a:t>‹#›</a:t>
            </a:fld>
            <a:endParaRPr lang="en-US"/>
          </a:p>
        </p:txBody>
      </p:sp>
    </p:spTree>
    <p:extLst>
      <p:ext uri="{BB962C8B-B14F-4D97-AF65-F5344CB8AC3E}">
        <p14:creationId xmlns:p14="http://schemas.microsoft.com/office/powerpoint/2010/main" xmlns="" val="1960012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vidovation.com/"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vidovation.com/" TargetMode="External"/><Relationship Id="rId1" Type="http://schemas.openxmlformats.org/officeDocument/2006/relationships/slideLayout" Target="../slideLayouts/slideLayout6.xml"/><Relationship Id="rId4" Type="http://schemas.openxmlformats.org/officeDocument/2006/relationships/hyperlink" Target="http://vidovation.com/wireless-video"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vidovation.com/" TargetMode="External"/><Relationship Id="rId1" Type="http://schemas.openxmlformats.org/officeDocument/2006/relationships/slideLayout" Target="../slideLayouts/slideLayout6.xml"/><Relationship Id="rId4" Type="http://schemas.openxmlformats.org/officeDocument/2006/relationships/hyperlink" Target="http://vidovation.com/iptv-video-networkin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vidovation.com/"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vidovation.com/iptv-video-networking" TargetMode="External"/><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hyperlink" Target="http://vidovation.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vidovation.com/" TargetMode="External"/><Relationship Id="rId1" Type="http://schemas.openxmlformats.org/officeDocument/2006/relationships/slideLayout" Target="../slideLayouts/slideLayout6.xml"/><Relationship Id="rId4" Type="http://schemas.openxmlformats.org/officeDocument/2006/relationships/hyperlink" Target="http://vidovation.com/iptv-video-networkin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vidovation.com/iptv-video-networking"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vidovation.com/" TargetMode="External"/><Relationship Id="rId1" Type="http://schemas.openxmlformats.org/officeDocument/2006/relationships/slideLayout" Target="../slideLayouts/slideLayout6.xml"/><Relationship Id="rId4" Type="http://schemas.openxmlformats.org/officeDocument/2006/relationships/hyperlink" Target="http://vidovation.com/wireless-video"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vidovation.com/" TargetMode="External"/><Relationship Id="rId1" Type="http://schemas.openxmlformats.org/officeDocument/2006/relationships/slideLayout" Target="../slideLayouts/slideLayout6.xml"/><Relationship Id="rId4" Type="http://schemas.openxmlformats.org/officeDocument/2006/relationships/hyperlink" Target="http://vidovation.com/wireless-video"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hyperlink" Target="https://twitter.com/iptvvideo" TargetMode="External"/><Relationship Id="rId3" Type="http://schemas.openxmlformats.org/officeDocument/2006/relationships/image" Target="../media/image9.jpeg"/><Relationship Id="rId7" Type="http://schemas.openxmlformats.org/officeDocument/2006/relationships/hyperlink" Target="https://www.youtube.com/channel/UChPnwkO4ZsOtrf2I-gr-DfA" TargetMode="External"/><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0.png"/><Relationship Id="rId11" Type="http://schemas.openxmlformats.org/officeDocument/2006/relationships/hyperlink" Target="https://plus.google.com/u/0/114948164388822757752" TargetMode="External"/><Relationship Id="rId5" Type="http://schemas.openxmlformats.org/officeDocument/2006/relationships/hyperlink" Target="https://www.facebook.com/VidOvation" TargetMode="External"/><Relationship Id="rId10" Type="http://schemas.openxmlformats.org/officeDocument/2006/relationships/image" Target="../media/image12.png"/><Relationship Id="rId4" Type="http://schemas.openxmlformats.org/officeDocument/2006/relationships/hyperlink" Target="http://vidovation.com/" TargetMode="External"/><Relationship Id="rId9" Type="http://schemas.openxmlformats.org/officeDocument/2006/relationships/hyperlink" Target="https://www.pinterest.com/vidovationcorporation/" TargetMode="External"/><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2"/>
          </p:cNvPr>
          <p:cNvPicPr>
            <a:picLocks noChangeAspect="1"/>
          </p:cNvPicPr>
          <p:nvPr/>
        </p:nvPicPr>
        <p:blipFill rotWithShape="1">
          <a:blip r:embed="rId3">
            <a:extLst>
              <a:ext uri="{28A0092B-C50C-407E-A947-70E740481C1C}">
                <a14:useLocalDpi xmlns:a14="http://schemas.microsoft.com/office/drawing/2010/main" xmlns="" val="0"/>
              </a:ext>
            </a:extLst>
          </a:blip>
          <a:srcRect/>
          <a:stretch/>
        </p:blipFill>
        <p:spPr>
          <a:xfrm>
            <a:off x="-38100" y="1219200"/>
            <a:ext cx="6896100" cy="6616005"/>
          </a:xfrm>
          <a:prstGeom prst="rect">
            <a:avLst/>
          </a:prstGeom>
        </p:spPr>
      </p:pic>
      <p:sp>
        <p:nvSpPr>
          <p:cNvPr id="2" name="Title 1"/>
          <p:cNvSpPr>
            <a:spLocks noGrp="1"/>
          </p:cNvSpPr>
          <p:nvPr>
            <p:ph type="title"/>
          </p:nvPr>
        </p:nvSpPr>
        <p:spPr>
          <a:xfrm>
            <a:off x="-76200" y="0"/>
            <a:ext cx="6934200" cy="1371600"/>
          </a:xfrm>
        </p:spPr>
        <p:style>
          <a:lnRef idx="2">
            <a:schemeClr val="accent6">
              <a:shade val="50000"/>
            </a:schemeClr>
          </a:lnRef>
          <a:fillRef idx="1">
            <a:schemeClr val="accent6"/>
          </a:fillRef>
          <a:effectRef idx="0">
            <a:schemeClr val="accent6"/>
          </a:effectRef>
          <a:fontRef idx="minor">
            <a:schemeClr val="lt1"/>
          </a:fontRef>
        </p:style>
        <p:txBody>
          <a:bodyPr>
            <a:noAutofit/>
          </a:bodyPr>
          <a:lstStyle/>
          <a:p>
            <a:r>
              <a:rPr lang="en-US" dirty="0" smtClean="0">
                <a:latin typeface="Adobe Heiti Std R" pitchFamily="34" charset="-128"/>
                <a:ea typeface="Adobe Heiti Std R" pitchFamily="34" charset="-128"/>
                <a:hlinkClick r:id="rId2"/>
              </a:rPr>
              <a:t>Wireless Video Transmitter And Receiver</a:t>
            </a:r>
            <a:endParaRPr lang="en-US" dirty="0">
              <a:latin typeface="Adobe Heiti Std R" pitchFamily="34" charset="-128"/>
              <a:ea typeface="Adobe Heiti Std R" pitchFamily="34" charset="-128"/>
            </a:endParaRPr>
          </a:p>
        </p:txBody>
      </p:sp>
      <p:sp>
        <p:nvSpPr>
          <p:cNvPr id="5" name="Rectangle 4"/>
          <p:cNvSpPr/>
          <p:nvPr/>
        </p:nvSpPr>
        <p:spPr>
          <a:xfrm>
            <a:off x="-57150" y="7778055"/>
            <a:ext cx="6915150" cy="138499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r>
              <a:rPr lang="en-US" sz="2800" dirty="0" smtClean="0"/>
              <a:t>Wireless HD Video &amp; Wireless Ethernet Transmitter and Receiver  for </a:t>
            </a:r>
            <a:r>
              <a:rPr lang="en-US" sz="2800" dirty="0"/>
              <a:t>Live Media Broadcast</a:t>
            </a:r>
          </a:p>
        </p:txBody>
      </p:sp>
      <p:sp>
        <p:nvSpPr>
          <p:cNvPr id="4" name="Rectangle 3"/>
          <p:cNvSpPr/>
          <p:nvPr/>
        </p:nvSpPr>
        <p:spPr>
          <a:xfrm>
            <a:off x="-76200" y="1371600"/>
            <a:ext cx="6934200" cy="40011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en-US" sz="2000" dirty="0"/>
              <a:t>End your frustrations with video transmission &amp; distribution!</a:t>
            </a:r>
          </a:p>
        </p:txBody>
      </p:sp>
    </p:spTree>
    <p:extLst>
      <p:ext uri="{BB962C8B-B14F-4D97-AF65-F5344CB8AC3E}">
        <p14:creationId xmlns:p14="http://schemas.microsoft.com/office/powerpoint/2010/main" xmlns="" val="2858398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4814471"/>
            <a:ext cx="4343400" cy="434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a:xfrm>
            <a:off x="3733800" y="5029199"/>
            <a:ext cx="3048000" cy="1956971"/>
          </a:xfrm>
        </p:spPr>
        <p:txBody>
          <a:bodyPr>
            <a:noAutofit/>
          </a:bodyPr>
          <a:lstStyle/>
          <a:p>
            <a:r>
              <a:rPr lang="en-US" b="1" dirty="0" smtClean="0">
                <a:hlinkClick r:id="rId4"/>
              </a:rPr>
              <a:t>Wireless Video Transmitter</a:t>
            </a:r>
            <a:endParaRPr lang="en-US" b="1" dirty="0">
              <a:hlinkClick r:id="rId4"/>
            </a:endParaRPr>
          </a:p>
        </p:txBody>
      </p:sp>
      <p:sp>
        <p:nvSpPr>
          <p:cNvPr id="3" name="Rectangle 2"/>
          <p:cNvSpPr/>
          <p:nvPr/>
        </p:nvSpPr>
        <p:spPr>
          <a:xfrm>
            <a:off x="-19050" y="0"/>
            <a:ext cx="6877050" cy="48320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r>
              <a:rPr lang="en-US" sz="2400" b="1" dirty="0" smtClean="0"/>
              <a:t>Wireless </a:t>
            </a:r>
            <a:r>
              <a:rPr lang="en-US" sz="2400" b="1" dirty="0" err="1"/>
              <a:t>VidOlink</a:t>
            </a:r>
            <a:r>
              <a:rPr lang="en-US" sz="2400" b="1" dirty="0"/>
              <a:t> </a:t>
            </a:r>
            <a:r>
              <a:rPr lang="en-US" sz="2400" b="1" dirty="0" err="1"/>
              <a:t>Reacher</a:t>
            </a:r>
            <a:r>
              <a:rPr lang="en-US" sz="2400" b="1" dirty="0"/>
              <a:t>, 5GHz, Zero Latency Link, up to 2000 Ft. </a:t>
            </a:r>
            <a:r>
              <a:rPr lang="en-US" sz="2400" b="1" dirty="0" smtClean="0"/>
              <a:t>LOS</a:t>
            </a:r>
          </a:p>
          <a:p>
            <a:pPr algn="just"/>
            <a:endParaRPr lang="en-US" sz="2000" dirty="0"/>
          </a:p>
          <a:p>
            <a:pPr algn="just"/>
            <a:r>
              <a:rPr lang="en-US" sz="2000" dirty="0"/>
              <a:t>Send broadcast-grade HDMI &amp; HDSDI uncompressed video over the 5 GHz band. The </a:t>
            </a:r>
            <a:r>
              <a:rPr lang="en-US" sz="2000" dirty="0" err="1"/>
              <a:t>VidOlink</a:t>
            </a:r>
            <a:r>
              <a:rPr lang="en-US" sz="2000" dirty="0"/>
              <a:t> </a:t>
            </a:r>
            <a:r>
              <a:rPr lang="en-US" sz="2000" dirty="0" err="1"/>
              <a:t>Reacher</a:t>
            </a:r>
            <a:r>
              <a:rPr lang="en-US" sz="2000" dirty="0"/>
              <a:t> is our newest broadcast-grade HDMI and HD-SDI wireless video transmission link. The </a:t>
            </a:r>
            <a:r>
              <a:rPr lang="en-US" sz="2000" dirty="0" err="1"/>
              <a:t>VidOlink</a:t>
            </a:r>
            <a:r>
              <a:rPr lang="en-US" sz="2000" dirty="0"/>
              <a:t> </a:t>
            </a:r>
            <a:r>
              <a:rPr lang="en-US" sz="2000" dirty="0" err="1"/>
              <a:t>Reacher</a:t>
            </a:r>
            <a:r>
              <a:rPr lang="en-US" sz="2000" dirty="0"/>
              <a:t> is capable of reaching up to 2000 feet with zero latency and no compression.</a:t>
            </a:r>
          </a:p>
          <a:p>
            <a:pPr algn="just"/>
            <a:endParaRPr lang="en-US" sz="2000" dirty="0"/>
          </a:p>
          <a:p>
            <a:pPr algn="just"/>
            <a:r>
              <a:rPr lang="en-US" sz="2000" dirty="0"/>
              <a:t>The transmitter is very compact and lightweight ensuring exceptional maneuverability. This makes the unit ideal for video assist and on-set monitoring, news and sports broadcasts, UAV, military, corporate and other applications in which typical wireless systems either fall short on distance or are too high on price. </a:t>
            </a:r>
          </a:p>
        </p:txBody>
      </p:sp>
    </p:spTree>
    <p:extLst>
      <p:ext uri="{BB962C8B-B14F-4D97-AF65-F5344CB8AC3E}">
        <p14:creationId xmlns:p14="http://schemas.microsoft.com/office/powerpoint/2010/main" xmlns="" val="323659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rotWithShape="1">
          <a:blip r:embed="rId3">
            <a:extLst>
              <a:ext uri="{28A0092B-C50C-407E-A947-70E740481C1C}">
                <a14:useLocalDpi xmlns:a14="http://schemas.microsoft.com/office/drawing/2010/main" xmlns="" val="0"/>
              </a:ext>
            </a:extLst>
          </a:blip>
          <a:srcRect l="8221" r="6065"/>
          <a:stretch/>
        </p:blipFill>
        <p:spPr>
          <a:xfrm>
            <a:off x="38101" y="217944"/>
            <a:ext cx="3200400" cy="3733800"/>
          </a:xfrm>
          <a:prstGeom prst="rect">
            <a:avLst/>
          </a:prstGeom>
        </p:spPr>
      </p:pic>
      <p:sp>
        <p:nvSpPr>
          <p:cNvPr id="2" name="Title 1"/>
          <p:cNvSpPr>
            <a:spLocks noGrp="1"/>
          </p:cNvSpPr>
          <p:nvPr>
            <p:ph type="title"/>
          </p:nvPr>
        </p:nvSpPr>
        <p:spPr>
          <a:xfrm>
            <a:off x="3352800" y="294144"/>
            <a:ext cx="3409950" cy="1610856"/>
          </a:xfrm>
        </p:spPr>
        <p:txBody>
          <a:bodyPr>
            <a:normAutofit fontScale="90000"/>
          </a:bodyPr>
          <a:lstStyle/>
          <a:p>
            <a:r>
              <a:rPr lang="en-US" dirty="0" err="1" smtClean="0">
                <a:hlinkClick r:id="rId4"/>
              </a:rPr>
              <a:t>VidOvation</a:t>
            </a:r>
            <a:r>
              <a:rPr lang="en-US" dirty="0" smtClean="0">
                <a:hlinkClick r:id="rId4"/>
              </a:rPr>
              <a:t> Video Transmission</a:t>
            </a:r>
            <a:endParaRPr lang="en-US" dirty="0">
              <a:hlinkClick r:id="rId4"/>
            </a:endParaRPr>
          </a:p>
        </p:txBody>
      </p:sp>
      <p:sp>
        <p:nvSpPr>
          <p:cNvPr id="3" name="Rectangle 2"/>
          <p:cNvSpPr/>
          <p:nvPr/>
        </p:nvSpPr>
        <p:spPr>
          <a:xfrm>
            <a:off x="3733800" y="2146518"/>
            <a:ext cx="2657476" cy="1815882"/>
          </a:xfrm>
          <a:prstGeom prst="rect">
            <a:avLst/>
          </a:prstGeom>
        </p:spPr>
        <p:txBody>
          <a:bodyPr wrap="square">
            <a:spAutoFit/>
          </a:bodyPr>
          <a:lstStyle/>
          <a:p>
            <a:pPr algn="ctr"/>
            <a:r>
              <a:rPr lang="en-US" sz="2800" b="1" dirty="0"/>
              <a:t>Wireless </a:t>
            </a:r>
            <a:r>
              <a:rPr lang="en-US" sz="2800" b="1" dirty="0" err="1"/>
              <a:t>VidOlink</a:t>
            </a:r>
            <a:r>
              <a:rPr lang="en-US" sz="2800" b="1" dirty="0"/>
              <a:t> Ranger, COFDM Link, up to 1 Mile LOS</a:t>
            </a:r>
          </a:p>
        </p:txBody>
      </p:sp>
      <p:sp>
        <p:nvSpPr>
          <p:cNvPr id="5" name="Rectangle 4"/>
          <p:cNvSpPr/>
          <p:nvPr/>
        </p:nvSpPr>
        <p:spPr>
          <a:xfrm>
            <a:off x="0" y="4250353"/>
            <a:ext cx="6858000" cy="489364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r>
              <a:rPr lang="en-US" sz="2400" dirty="0"/>
              <a:t>The </a:t>
            </a:r>
            <a:r>
              <a:rPr lang="en-US" sz="2400" dirty="0" err="1"/>
              <a:t>VidOlink</a:t>
            </a:r>
            <a:r>
              <a:rPr lang="en-US" sz="2400" dirty="0"/>
              <a:t> Ranger is available in 2GHz, 5.8GHz, and 7GHz bands with mounts for Anton Bauer, V-lock and, Hot-Shoe.  The </a:t>
            </a:r>
            <a:r>
              <a:rPr lang="en-US" sz="2400" dirty="0" err="1"/>
              <a:t>VidOlink</a:t>
            </a:r>
            <a:r>
              <a:rPr lang="en-US" sz="2400" dirty="0"/>
              <a:t> Ranger is a highly portable broadcast grade MPEG 4 COFDM HD wireless camera transmission link capable of providing high-quality at distances up to 2-miles line of sight. </a:t>
            </a:r>
          </a:p>
          <a:p>
            <a:pPr algn="just"/>
            <a:endParaRPr lang="en-US" sz="2400" dirty="0"/>
          </a:p>
          <a:p>
            <a:pPr algn="just"/>
            <a:r>
              <a:rPr lang="en-US" sz="2400" dirty="0"/>
              <a:t>Demanding videographers choose the </a:t>
            </a:r>
            <a:r>
              <a:rPr lang="en-US" sz="2400" dirty="0" err="1"/>
              <a:t>VidOlink</a:t>
            </a:r>
            <a:r>
              <a:rPr lang="en-US" sz="2400" dirty="0"/>
              <a:t> Ranger when they require the highest quality video without breakup or pixilation. The </a:t>
            </a:r>
            <a:r>
              <a:rPr lang="en-US" sz="2400" dirty="0" err="1"/>
              <a:t>VidOlink</a:t>
            </a:r>
            <a:r>
              <a:rPr lang="en-US" sz="2400" dirty="0"/>
              <a:t> Ranger comes in a portable package and is designed to give the operator the ability to set up quickly and cover wide areas with long range wireless transmission. </a:t>
            </a:r>
          </a:p>
        </p:txBody>
      </p:sp>
    </p:spTree>
    <p:extLst>
      <p:ext uri="{BB962C8B-B14F-4D97-AF65-F5344CB8AC3E}">
        <p14:creationId xmlns:p14="http://schemas.microsoft.com/office/powerpoint/2010/main" xmlns="" val="3826126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0" y="4621035"/>
            <a:ext cx="4648200" cy="33037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a:xfrm>
            <a:off x="304800" y="8153400"/>
            <a:ext cx="6134100" cy="775850"/>
          </a:xfrm>
        </p:spPr>
        <p:txBody>
          <a:bodyPr>
            <a:normAutofit fontScale="90000"/>
          </a:bodyPr>
          <a:lstStyle/>
          <a:p>
            <a:r>
              <a:rPr lang="en-US" sz="3600" dirty="0" err="1" smtClean="0">
                <a:latin typeface="Aharoni" pitchFamily="2" charset="-79"/>
                <a:cs typeface="Aharoni" pitchFamily="2" charset="-79"/>
                <a:hlinkClick r:id="rId2"/>
              </a:rPr>
              <a:t>VidOvation</a:t>
            </a:r>
            <a:r>
              <a:rPr lang="en-US" sz="3600" dirty="0" smtClean="0">
                <a:latin typeface="Aharoni" pitchFamily="2" charset="-79"/>
                <a:cs typeface="Aharoni" pitchFamily="2" charset="-79"/>
                <a:hlinkClick r:id="rId2"/>
              </a:rPr>
              <a:t> Video Distribution</a:t>
            </a:r>
            <a:endParaRPr lang="en-US" sz="3600" dirty="0">
              <a:latin typeface="Aharoni" pitchFamily="2" charset="-79"/>
              <a:cs typeface="Aharoni" pitchFamily="2" charset="-79"/>
              <a:hlinkClick r:id="rId2"/>
            </a:endParaRPr>
          </a:p>
        </p:txBody>
      </p:sp>
      <p:sp>
        <p:nvSpPr>
          <p:cNvPr id="3" name="Rectangle 2"/>
          <p:cNvSpPr/>
          <p:nvPr/>
        </p:nvSpPr>
        <p:spPr>
          <a:xfrm>
            <a:off x="0" y="-11132"/>
            <a:ext cx="6858000" cy="452431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r>
              <a:rPr lang="en-US" sz="2800" b="1" dirty="0"/>
              <a:t>New: Wireless </a:t>
            </a:r>
            <a:r>
              <a:rPr lang="en-US" sz="2800" b="1" dirty="0" err="1"/>
              <a:t>VidOlink</a:t>
            </a:r>
            <a:r>
              <a:rPr lang="en-US" sz="2800" b="1" dirty="0"/>
              <a:t> Tally and </a:t>
            </a:r>
            <a:r>
              <a:rPr lang="en-US" sz="2800" b="1" dirty="0" smtClean="0"/>
              <a:t>Control</a:t>
            </a:r>
          </a:p>
          <a:p>
            <a:pPr algn="just"/>
            <a:endParaRPr lang="en-US" sz="2000" dirty="0"/>
          </a:p>
          <a:p>
            <a:pPr algn="just"/>
            <a:r>
              <a:rPr lang="en-US" sz="2000" dirty="0"/>
              <a:t>The newly released </a:t>
            </a:r>
            <a:r>
              <a:rPr lang="en-US" sz="2000" dirty="0" err="1"/>
              <a:t>VidOlink</a:t>
            </a:r>
            <a:r>
              <a:rPr lang="en-US" sz="2000" dirty="0"/>
              <a:t> Tally &amp; Control system delivers spectacular performance.  While you are moving your HD SDI or HDMI video signals over a </a:t>
            </a:r>
            <a:r>
              <a:rPr lang="en-US" sz="2000" dirty="0" err="1"/>
              <a:t>VidOlink</a:t>
            </a:r>
            <a:r>
              <a:rPr lang="en-US" sz="2000" dirty="0"/>
              <a:t> </a:t>
            </a:r>
            <a:r>
              <a:rPr lang="en-US" sz="2000" dirty="0" err="1"/>
              <a:t>Reacher</a:t>
            </a:r>
            <a:r>
              <a:rPr lang="en-US" sz="2000" dirty="0"/>
              <a:t> or </a:t>
            </a:r>
            <a:r>
              <a:rPr lang="en-US" sz="2000" dirty="0" err="1"/>
              <a:t>VidOlink</a:t>
            </a:r>
            <a:r>
              <a:rPr lang="en-US" sz="2000" dirty="0"/>
              <a:t> Ranger, add this unit for the extra features of tally and camera control functions like RB Gain, Iris, A Iris mode, M </a:t>
            </a:r>
            <a:r>
              <a:rPr lang="en-US" sz="2000" dirty="0" err="1"/>
              <a:t>Ped</a:t>
            </a:r>
            <a:r>
              <a:rPr lang="en-US" sz="2000" dirty="0"/>
              <a:t>, Gain, Shutter, Bars, CC Filter select, ND Filter select, AWB, ABB, etc.</a:t>
            </a:r>
          </a:p>
          <a:p>
            <a:pPr algn="just"/>
            <a:endParaRPr lang="en-US" sz="2000" dirty="0"/>
          </a:p>
          <a:p>
            <a:pPr algn="just"/>
            <a:r>
              <a:rPr lang="en-US" sz="2000" dirty="0"/>
              <a:t>The </a:t>
            </a:r>
            <a:r>
              <a:rPr lang="en-US" sz="2000" dirty="0" err="1"/>
              <a:t>VidOlink</a:t>
            </a:r>
            <a:r>
              <a:rPr lang="en-US" sz="2000" dirty="0"/>
              <a:t> Tally &amp; Control has options for Sony, Panasonic, Ikegami, Thomson and </a:t>
            </a:r>
            <a:r>
              <a:rPr lang="en-US" sz="2000" dirty="0" smtClean="0"/>
              <a:t>Hitachi cameras</a:t>
            </a:r>
            <a:r>
              <a:rPr lang="en-US" sz="2000" dirty="0"/>
              <a:t>. Brackets are available to secure the unit. </a:t>
            </a:r>
            <a:r>
              <a:rPr lang="en-US" sz="2000" dirty="0" err="1"/>
              <a:t>Additonally</a:t>
            </a:r>
            <a:r>
              <a:rPr lang="en-US" sz="2000" dirty="0"/>
              <a:t>, data can also be sent down our </a:t>
            </a:r>
            <a:r>
              <a:rPr lang="en-US" sz="2000" dirty="0" smtClean="0"/>
              <a:t>RF over </a:t>
            </a:r>
            <a:r>
              <a:rPr lang="en-US" sz="2000" dirty="0"/>
              <a:t>fiber SMPTE units so with just one cable you can have RF, Data and power to your receive point.</a:t>
            </a:r>
          </a:p>
        </p:txBody>
      </p:sp>
    </p:spTree>
    <p:extLst>
      <p:ext uri="{BB962C8B-B14F-4D97-AF65-F5344CB8AC3E}">
        <p14:creationId xmlns:p14="http://schemas.microsoft.com/office/powerpoint/2010/main" xmlns="" val="798464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1"/>
            <a:ext cx="6858000" cy="4623247"/>
          </a:xfrm>
          <a:prstGeom prst="rect">
            <a:avLst/>
          </a:prstGeom>
        </p:spPr>
      </p:pic>
      <p:sp>
        <p:nvSpPr>
          <p:cNvPr id="2" name="Title 1"/>
          <p:cNvSpPr>
            <a:spLocks noGrp="1"/>
          </p:cNvSpPr>
          <p:nvPr>
            <p:ph type="ctrTitle"/>
          </p:nvPr>
        </p:nvSpPr>
        <p:spPr>
          <a:xfrm>
            <a:off x="5029200" y="152400"/>
            <a:ext cx="1600200" cy="914400"/>
          </a:xfrm>
        </p:spPr>
        <p:style>
          <a:lnRef idx="2">
            <a:schemeClr val="dk1">
              <a:shade val="50000"/>
            </a:schemeClr>
          </a:lnRef>
          <a:fillRef idx="1">
            <a:schemeClr val="dk1"/>
          </a:fillRef>
          <a:effectRef idx="0">
            <a:schemeClr val="dk1"/>
          </a:effectRef>
          <a:fontRef idx="minor">
            <a:schemeClr val="lt1"/>
          </a:fontRef>
        </p:style>
        <p:txBody>
          <a:bodyPr/>
          <a:lstStyle/>
          <a:p>
            <a:r>
              <a:rPr lang="en-US" dirty="0" smtClean="0">
                <a:solidFill>
                  <a:srgbClr val="FF0000"/>
                </a:solidFill>
                <a:hlinkClick r:id="rId3"/>
              </a:rPr>
              <a:t>IPTV</a:t>
            </a:r>
            <a:endParaRPr lang="en-US" dirty="0">
              <a:solidFill>
                <a:srgbClr val="FF0000"/>
              </a:solidFill>
              <a:hlinkClick r:id="rId4"/>
            </a:endParaRPr>
          </a:p>
        </p:txBody>
      </p:sp>
      <p:sp>
        <p:nvSpPr>
          <p:cNvPr id="7" name="Rectangle 6"/>
          <p:cNvSpPr/>
          <p:nvPr/>
        </p:nvSpPr>
        <p:spPr>
          <a:xfrm>
            <a:off x="0" y="3881021"/>
            <a:ext cx="6858000" cy="526297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r>
              <a:rPr lang="en-US" sz="2800" dirty="0" err="1"/>
              <a:t>VidOvation</a:t>
            </a:r>
            <a:r>
              <a:rPr lang="en-US" sz="2800" dirty="0"/>
              <a:t> Enterprise IPTV is a turnkey flexible and scalable Enterprise IPTV solution that empowers organizations to incorporate live TV programs, live internal video broadcast and video-on-demand to increase the efficiency of training and communications. </a:t>
            </a:r>
            <a:r>
              <a:rPr lang="en-US" sz="2800" dirty="0" err="1"/>
              <a:t>VidOvation</a:t>
            </a:r>
            <a:r>
              <a:rPr lang="en-US" sz="2800" dirty="0"/>
              <a:t> Enterprise IPTV delivers digital television programming to employee's PC's, TV's, Smartphones and Tablets, allows scheduled recording via program guide on PC's, and provides such recorded content for on-demand time-shift viewing. </a:t>
            </a:r>
          </a:p>
        </p:txBody>
      </p:sp>
    </p:spTree>
    <p:extLst>
      <p:ext uri="{BB962C8B-B14F-4D97-AF65-F5344CB8AC3E}">
        <p14:creationId xmlns:p14="http://schemas.microsoft.com/office/powerpoint/2010/main" xmlns="" val="3068804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155918"/>
            <a:ext cx="6858000" cy="181588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r>
              <a:rPr lang="en-US" sz="2800" dirty="0"/>
              <a:t>The </a:t>
            </a:r>
            <a:r>
              <a:rPr lang="en-US" sz="2800" dirty="0" err="1"/>
              <a:t>VidOvation</a:t>
            </a:r>
            <a:r>
              <a:rPr lang="en-US" sz="2800" dirty="0"/>
              <a:t> Enterprise IPTV system fully integrates with the DirecTV COM2000 Satellite for Enterprise, the Dish Network </a:t>
            </a:r>
            <a:r>
              <a:rPr lang="en-US" sz="2800" dirty="0" err="1"/>
              <a:t>SmartBox</a:t>
            </a:r>
            <a:r>
              <a:rPr lang="en-US" sz="2800" dirty="0"/>
              <a:t>, Cable Television and more. </a:t>
            </a:r>
          </a:p>
        </p:txBody>
      </p:sp>
      <p:pic>
        <p:nvPicPr>
          <p:cNvPr id="4" name="Picture 3">
            <a:hlinkClick r:id="rId2"/>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2970401"/>
            <a:ext cx="6858000" cy="3125599"/>
          </a:xfrm>
          <a:prstGeom prst="rect">
            <a:avLst/>
          </a:prstGeom>
        </p:spPr>
      </p:pic>
      <p:sp>
        <p:nvSpPr>
          <p:cNvPr id="5" name="Rectangle 4">
            <a:hlinkClick r:id="rId4"/>
          </p:cNvPr>
          <p:cNvSpPr/>
          <p:nvPr/>
        </p:nvSpPr>
        <p:spPr>
          <a:xfrm>
            <a:off x="0" y="0"/>
            <a:ext cx="6858000" cy="1200329"/>
          </a:xfrm>
          <a:prstGeom prst="rect">
            <a:avLst/>
          </a:prstGeom>
        </p:spPr>
        <p:txBody>
          <a:bodyPr wrap="square">
            <a:spAutoFit/>
          </a:bodyPr>
          <a:lstStyle/>
          <a:p>
            <a:pPr algn="ctr"/>
            <a:r>
              <a:rPr lang="en-US" sz="7200" b="1" dirty="0" smtClean="0"/>
              <a:t>IPTV </a:t>
            </a:r>
            <a:r>
              <a:rPr lang="en-US" sz="7200" b="1" dirty="0"/>
              <a:t>Sharing</a:t>
            </a:r>
          </a:p>
        </p:txBody>
      </p:sp>
      <p:sp>
        <p:nvSpPr>
          <p:cNvPr id="6" name="Rectangle 5"/>
          <p:cNvSpPr/>
          <p:nvPr/>
        </p:nvSpPr>
        <p:spPr>
          <a:xfrm>
            <a:off x="0" y="6035457"/>
            <a:ext cx="6858000" cy="31085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r>
              <a:rPr lang="en-US" sz="2800" dirty="0"/>
              <a:t>Internet Protocol television (IPTV) is a system through which television services are delivered using the Internet protocol suite over a packet-switched enterprise network , instead of being delivered through traditional RF coax.  IPTV is very cost-effective, flexible, and highly interactive</a:t>
            </a:r>
          </a:p>
        </p:txBody>
      </p:sp>
    </p:spTree>
    <p:extLst>
      <p:ext uri="{BB962C8B-B14F-4D97-AF65-F5344CB8AC3E}">
        <p14:creationId xmlns:p14="http://schemas.microsoft.com/office/powerpoint/2010/main" xmlns="" val="1766984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858000" cy="838200"/>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en-US" dirty="0" err="1" smtClean="0">
                <a:hlinkClick r:id="rId2"/>
              </a:rPr>
              <a:t>Vidovation</a:t>
            </a:r>
            <a:r>
              <a:rPr lang="en-US" dirty="0" smtClean="0">
                <a:hlinkClick r:id="rId2"/>
              </a:rPr>
              <a:t> Corporation</a:t>
            </a:r>
            <a:endParaRPr lang="en-US"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xmlns="" val="0"/>
              </a:ext>
            </a:extLst>
          </a:blip>
          <a:srcRect b="22561"/>
          <a:stretch/>
        </p:blipFill>
        <p:spPr>
          <a:xfrm>
            <a:off x="76200" y="3913149"/>
            <a:ext cx="6705600" cy="5192751"/>
          </a:xfrm>
          <a:prstGeom prst="rect">
            <a:avLst/>
          </a:prstGeom>
        </p:spPr>
      </p:pic>
      <p:sp>
        <p:nvSpPr>
          <p:cNvPr id="4" name="Rectangle 3"/>
          <p:cNvSpPr/>
          <p:nvPr/>
        </p:nvSpPr>
        <p:spPr>
          <a:xfrm>
            <a:off x="76200" y="990600"/>
            <a:ext cx="6629400" cy="1938992"/>
          </a:xfrm>
          <a:prstGeom prst="rect">
            <a:avLst/>
          </a:prstGeom>
        </p:spPr>
        <p:txBody>
          <a:bodyPr wrap="square">
            <a:spAutoFit/>
          </a:bodyPr>
          <a:lstStyle/>
          <a:p>
            <a:pPr algn="just"/>
            <a:r>
              <a:rPr lang="en-US" sz="2000" dirty="0"/>
              <a:t>Encompassing wireless video, bonded cellular, video streaming, video networking, IPTV, and fiber optic communications systems, </a:t>
            </a:r>
            <a:r>
              <a:rPr lang="en-US" sz="2000" dirty="0" err="1"/>
              <a:t>VidOvation</a:t>
            </a:r>
            <a:r>
              <a:rPr lang="en-US" sz="2000" dirty="0"/>
              <a:t> solutions improve video transmissions by removing the frustrations of dropouts, latency, interference, noise, and security issues. </a:t>
            </a:r>
          </a:p>
        </p:txBody>
      </p:sp>
      <p:sp>
        <p:nvSpPr>
          <p:cNvPr id="5" name="Rectangle 4"/>
          <p:cNvSpPr/>
          <p:nvPr/>
        </p:nvSpPr>
        <p:spPr>
          <a:xfrm>
            <a:off x="76200" y="2861608"/>
            <a:ext cx="6705600" cy="19389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r>
              <a:rPr lang="en-US" sz="2000" dirty="0" err="1"/>
              <a:t>VidOvation</a:t>
            </a:r>
            <a:r>
              <a:rPr lang="en-US" sz="2000" dirty="0"/>
              <a:t> excels in helping its clients integrate custom solutions into existing infrastructure, with the ability to meet almost any application or budget. The company applies proven expertise on the complete project lifecycle — from project consulting and management to engineering and design, to warranty and </a:t>
            </a:r>
            <a:r>
              <a:rPr lang="en-US" sz="2000" dirty="0" smtClean="0"/>
              <a:t>support.</a:t>
            </a:r>
            <a:endParaRPr lang="en-US" sz="2000" dirty="0"/>
          </a:p>
        </p:txBody>
      </p:sp>
    </p:spTree>
    <p:extLst>
      <p:ext uri="{BB962C8B-B14F-4D97-AF65-F5344CB8AC3E}">
        <p14:creationId xmlns:p14="http://schemas.microsoft.com/office/powerpoint/2010/main" xmlns="" val="593318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2"/>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5363348"/>
            <a:ext cx="6858000" cy="3780652"/>
          </a:xfrm>
          <a:prstGeom prst="rect">
            <a:avLst/>
          </a:prstGeom>
        </p:spPr>
      </p:pic>
      <p:sp>
        <p:nvSpPr>
          <p:cNvPr id="3" name="Rectangle 2">
            <a:hlinkClick r:id="rId4"/>
          </p:cNvPr>
          <p:cNvSpPr/>
          <p:nvPr/>
        </p:nvSpPr>
        <p:spPr>
          <a:xfrm>
            <a:off x="0" y="171271"/>
            <a:ext cx="6858000" cy="120032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r>
              <a:rPr lang="en-US" sz="7200" b="1" dirty="0"/>
              <a:t>Wireless Video</a:t>
            </a:r>
          </a:p>
        </p:txBody>
      </p:sp>
      <p:sp>
        <p:nvSpPr>
          <p:cNvPr id="4" name="Rectangle 3"/>
          <p:cNvSpPr/>
          <p:nvPr/>
        </p:nvSpPr>
        <p:spPr>
          <a:xfrm>
            <a:off x="76200" y="1642170"/>
            <a:ext cx="6705600" cy="353943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n-US" sz="2800" dirty="0" err="1"/>
              <a:t>VidOvation</a:t>
            </a:r>
            <a:r>
              <a:rPr lang="en-US" sz="2800" dirty="0"/>
              <a:t> In-house Enterprise IPTV video networking systems deliver a flexible and scalable distribution of video and live television over your enterprise, corporate, or facility network. We are the only vendor capable of additionally streaming to computer desktops, smartphones, tablets, displays, Smart TVs and set-top boxes. </a:t>
            </a:r>
          </a:p>
        </p:txBody>
      </p:sp>
    </p:spTree>
    <p:extLst>
      <p:ext uri="{BB962C8B-B14F-4D97-AF65-F5344CB8AC3E}">
        <p14:creationId xmlns:p14="http://schemas.microsoft.com/office/powerpoint/2010/main" xmlns="" val="3831926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rotWithShape="1">
          <a:blip r:embed="rId3">
            <a:extLst>
              <a:ext uri="{28A0092B-C50C-407E-A947-70E740481C1C}">
                <a14:useLocalDpi xmlns:a14="http://schemas.microsoft.com/office/drawing/2010/main" xmlns="" val="0"/>
              </a:ext>
            </a:extLst>
          </a:blip>
          <a:srcRect t="1216" r="8474"/>
          <a:stretch/>
        </p:blipFill>
        <p:spPr>
          <a:xfrm>
            <a:off x="19050" y="4167963"/>
            <a:ext cx="6838949" cy="4976037"/>
          </a:xfrm>
          <a:prstGeom prst="rect">
            <a:avLst/>
          </a:prstGeom>
        </p:spPr>
      </p:pic>
      <p:sp>
        <p:nvSpPr>
          <p:cNvPr id="3" name="Rectangle 2"/>
          <p:cNvSpPr/>
          <p:nvPr/>
        </p:nvSpPr>
        <p:spPr>
          <a:xfrm>
            <a:off x="-1" y="838200"/>
            <a:ext cx="6858001" cy="48320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r>
              <a:rPr lang="en-US" sz="2800" dirty="0"/>
              <a:t>The system supports Live TV content from DirecTV, Dish Networks, Satellite, Cable and more.  </a:t>
            </a:r>
            <a:r>
              <a:rPr lang="en-US" sz="2800" dirty="0" err="1"/>
              <a:t>VidOvation</a:t>
            </a:r>
            <a:r>
              <a:rPr lang="en-US" sz="2800" dirty="0"/>
              <a:t> TV allows businesses or facilities to have their internal TV channels to communicate, train and guide employees, including appropriate instructions during critical emergency situations. We ensure powerful and easy-to-use functions, high-quality video, reliable and well-managed operations, and unparalleled scalability and extensibility.</a:t>
            </a:r>
          </a:p>
        </p:txBody>
      </p:sp>
      <p:sp>
        <p:nvSpPr>
          <p:cNvPr id="5" name="Rectangle 4">
            <a:hlinkClick r:id="rId4"/>
          </p:cNvPr>
          <p:cNvSpPr/>
          <p:nvPr/>
        </p:nvSpPr>
        <p:spPr>
          <a:xfrm>
            <a:off x="0" y="0"/>
            <a:ext cx="6858000" cy="707886"/>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n-US" sz="4000" dirty="0" err="1"/>
              <a:t>VidOvation</a:t>
            </a:r>
            <a:r>
              <a:rPr lang="en-US" sz="4000" dirty="0"/>
              <a:t> Video Transmission</a:t>
            </a:r>
          </a:p>
        </p:txBody>
      </p:sp>
    </p:spTree>
    <p:extLst>
      <p:ext uri="{BB962C8B-B14F-4D97-AF65-F5344CB8AC3E}">
        <p14:creationId xmlns:p14="http://schemas.microsoft.com/office/powerpoint/2010/main" xmlns="" val="623460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ular Callout 10"/>
          <p:cNvSpPr/>
          <p:nvPr/>
        </p:nvSpPr>
        <p:spPr>
          <a:xfrm>
            <a:off x="228600" y="6172200"/>
            <a:ext cx="6362700" cy="2438400"/>
          </a:xfrm>
          <a:prstGeom prst="wedgeRoundRect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xmlns="" val="0"/>
              </a:ext>
            </a:extLst>
          </a:blip>
          <a:stretch>
            <a:fillRect/>
          </a:stretch>
        </p:blipFill>
        <p:spPr>
          <a:xfrm>
            <a:off x="0" y="0"/>
            <a:ext cx="3752850" cy="3752850"/>
          </a:xfrm>
        </p:spPr>
      </p:pic>
      <p:sp>
        <p:nvSpPr>
          <p:cNvPr id="4" name="Text Placeholder 3"/>
          <p:cNvSpPr>
            <a:spLocks noGrp="1"/>
          </p:cNvSpPr>
          <p:nvPr>
            <p:ph type="body" sz="half" idx="2"/>
          </p:nvPr>
        </p:nvSpPr>
        <p:spPr>
          <a:xfrm>
            <a:off x="304800" y="7620000"/>
            <a:ext cx="6172200" cy="762000"/>
          </a:xfrm>
        </p:spPr>
        <p:txBody>
          <a:bodyPr>
            <a:noAutofit/>
          </a:bodyPr>
          <a:lstStyle/>
          <a:p>
            <a:pPr algn="ctr"/>
            <a:r>
              <a:rPr lang="en-US" sz="5400" dirty="0" smtClean="0">
                <a:hlinkClick r:id="rId4"/>
              </a:rPr>
              <a:t>www.vidovation.com</a:t>
            </a:r>
            <a:endParaRPr lang="en-US" sz="5400" dirty="0">
              <a:hlinkClick r:id="rId4"/>
            </a:endParaRPr>
          </a:p>
        </p:txBody>
      </p:sp>
      <p:sp>
        <p:nvSpPr>
          <p:cNvPr id="3" name="Rectangle 2"/>
          <p:cNvSpPr/>
          <p:nvPr/>
        </p:nvSpPr>
        <p:spPr>
          <a:xfrm>
            <a:off x="381000" y="6248400"/>
            <a:ext cx="5943600" cy="1446550"/>
          </a:xfrm>
          <a:prstGeom prst="rect">
            <a:avLst/>
          </a:prstGeom>
        </p:spPr>
        <p:txBody>
          <a:bodyPr wrap="square">
            <a:spAutoFit/>
          </a:bodyPr>
          <a:lstStyle/>
          <a:p>
            <a:pPr algn="ctr"/>
            <a:r>
              <a:rPr lang="en-US" sz="4400" dirty="0"/>
              <a:t>For more information visit our </a:t>
            </a:r>
            <a:r>
              <a:rPr lang="en-US" sz="4400" dirty="0" smtClean="0"/>
              <a:t>website:</a:t>
            </a:r>
            <a:endParaRPr lang="en-US" sz="4400" dirty="0"/>
          </a:p>
        </p:txBody>
      </p:sp>
      <p:pic>
        <p:nvPicPr>
          <p:cNvPr id="9" name="Picture 4">
            <a:hlinkClick r:id="rId5"/>
          </p:cNvPr>
          <p:cNvPicPr>
            <a:picLocks noChangeAspect="1" noChangeArrowheads="1"/>
          </p:cNvPicPr>
          <p:nvPr/>
        </p:nvPicPr>
        <p:blipFill>
          <a:blip r:embed="rId6"/>
          <a:stretch>
            <a:fillRect/>
          </a:stretch>
        </p:blipFill>
        <p:spPr bwMode="auto">
          <a:xfrm>
            <a:off x="4556869" y="4575919"/>
            <a:ext cx="906562" cy="906562"/>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a:hlinkClick r:id="rId7"/>
          </p:cNvPr>
          <p:cNvPicPr>
            <a:picLocks noChangeAspect="1" noChangeArrowheads="1"/>
          </p:cNvPicPr>
          <p:nvPr/>
        </p:nvPicPr>
        <p:blipFill>
          <a:blip r:embed="rId8"/>
          <a:stretch>
            <a:fillRect/>
          </a:stretch>
        </p:blipFill>
        <p:spPr bwMode="auto">
          <a:xfrm>
            <a:off x="4597465" y="3391517"/>
            <a:ext cx="997973" cy="9979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 name="Picture 3">
            <a:hlinkClick r:id="rId9"/>
          </p:cNvPr>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3467100" y="2438400"/>
            <a:ext cx="3162300" cy="647599"/>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4">
            <a:hlinkClick r:id="rId11"/>
          </p:cNvPr>
          <p:cNvPicPr>
            <a:picLocks noChangeAspect="1" noChangeArrowheads="1"/>
          </p:cNvPicPr>
          <p:nvPr/>
        </p:nvPicPr>
        <p:blipFill>
          <a:blip r:embed="rId12"/>
          <a:stretch>
            <a:fillRect/>
          </a:stretch>
        </p:blipFill>
        <p:spPr bwMode="auto">
          <a:xfrm>
            <a:off x="4686350" y="1447800"/>
            <a:ext cx="647599" cy="647599"/>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5">
            <a:hlinkClick r:id="rId13"/>
          </p:cNvPr>
          <p:cNvPicPr>
            <a:picLocks noChangeAspect="1" noChangeArrowheads="1"/>
          </p:cNvPicPr>
          <p:nvPr/>
        </p:nvPicPr>
        <p:blipFill>
          <a:blip r:embed="rId14">
            <a:extLst>
              <a:ext uri="{28A0092B-C50C-407E-A947-70E740481C1C}">
                <a14:useLocalDpi xmlns:a14="http://schemas.microsoft.com/office/drawing/2010/main" xmlns="" val="0"/>
              </a:ext>
            </a:extLst>
          </a:blip>
          <a:srcRect/>
          <a:stretch>
            <a:fillRect/>
          </a:stretch>
        </p:blipFill>
        <p:spPr bwMode="auto">
          <a:xfrm>
            <a:off x="3429000" y="457200"/>
            <a:ext cx="3162300" cy="647599"/>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itle 7"/>
          <p:cNvSpPr>
            <a:spLocks noGrp="1"/>
          </p:cNvSpPr>
          <p:nvPr>
            <p:ph type="title"/>
          </p:nvPr>
        </p:nvSpPr>
        <p:spPr>
          <a:xfrm>
            <a:off x="228600" y="3733800"/>
            <a:ext cx="3352800" cy="1976897"/>
          </a:xfrm>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ctr"/>
            <a:r>
              <a:rPr lang="en-US" sz="4000" dirty="0" smtClean="0"/>
              <a:t>Wireless Video Transmitter And Receiver</a:t>
            </a:r>
            <a:endParaRPr lang="en-US" sz="4000" dirty="0"/>
          </a:p>
        </p:txBody>
      </p:sp>
    </p:spTree>
    <p:extLst>
      <p:ext uri="{BB962C8B-B14F-4D97-AF65-F5344CB8AC3E}">
        <p14:creationId xmlns:p14="http://schemas.microsoft.com/office/powerpoint/2010/main" xmlns="" val="3598319068"/>
      </p:ext>
    </p:extLst>
  </p:cSld>
  <p:clrMapOvr>
    <a:masterClrMapping/>
  </p:clrMapOvr>
</p:sld>
</file>

<file path=ppt/theme/theme1.xml><?xml version="1.0" encoding="utf-8"?>
<a:theme xmlns:a="http://schemas.openxmlformats.org/drawingml/2006/main" name="Office Them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859</TotalTime>
  <Words>788</Words>
  <Application>Microsoft Office PowerPoint</Application>
  <PresentationFormat>On-screen Show (4:3)</PresentationFormat>
  <Paragraphs>36</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Wireless Video Transmitter And Receiver</vt:lpstr>
      <vt:lpstr>Wireless Video Transmitter</vt:lpstr>
      <vt:lpstr>VidOvation Video Transmission</vt:lpstr>
      <vt:lpstr>VidOvation Video Distribution</vt:lpstr>
      <vt:lpstr>IPTV</vt:lpstr>
      <vt:lpstr>Slide 6</vt:lpstr>
      <vt:lpstr>Vidovation Corporation</vt:lpstr>
      <vt:lpstr>Slide 8</vt:lpstr>
      <vt:lpstr>Slide 9</vt:lpstr>
      <vt:lpstr>Wireless Video Transmitter And Receiver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LUCKY</dc:creator>
  <cp:lastModifiedBy>ADMIN</cp:lastModifiedBy>
  <cp:revision>144</cp:revision>
  <dcterms:created xsi:type="dcterms:W3CDTF">2017-04-15T20:04:21Z</dcterms:created>
  <dcterms:modified xsi:type="dcterms:W3CDTF">2018-02-24T08:03:41Z</dcterms:modified>
</cp:coreProperties>
</file>