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0" r:id="rId2"/>
    <p:sldId id="310" r:id="rId3"/>
    <p:sldId id="309" r:id="rId4"/>
    <p:sldId id="275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81" r:id="rId16"/>
    <p:sldId id="292" r:id="rId17"/>
    <p:sldId id="299" r:id="rId18"/>
    <p:sldId id="293" r:id="rId19"/>
    <p:sldId id="294" r:id="rId20"/>
    <p:sldId id="300" r:id="rId21"/>
    <p:sldId id="295" r:id="rId22"/>
    <p:sldId id="296" r:id="rId23"/>
    <p:sldId id="298" r:id="rId24"/>
    <p:sldId id="297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11" r:id="rId33"/>
    <p:sldId id="3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55" d="100"/>
          <a:sy n="55" d="100"/>
        </p:scale>
        <p:origin x="96" y="51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AnimasiULM.mp4" TargetMode="External"/><Relationship Id="rId5" Type="http://schemas.openxmlformats.org/officeDocument/2006/relationships/image" Target="../media/image35.png"/><Relationship Id="rId4" Type="http://schemas.openxmlformats.org/officeDocument/2006/relationships/hyperlink" Target="FutureUnlamRE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www.hadinmuhjad.com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375AD-1FA0-4364-AF2C-0708563AB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43" y="709732"/>
            <a:ext cx="2888113" cy="29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8399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buFont typeface="+mj-lt"/>
              <a:buAutoNum type="arabicPeriod" startAt="6"/>
            </a:pPr>
            <a:r>
              <a:rPr lang="en-US" sz="2800" dirty="0" err="1">
                <a:solidFill>
                  <a:srgbClr val="7030A0"/>
                </a:solidFill>
              </a:rPr>
              <a:t>Layanan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kesehatan</a:t>
            </a:r>
            <a:r>
              <a:rPr lang="en-US" sz="2800" dirty="0">
                <a:solidFill>
                  <a:srgbClr val="7030A0"/>
                </a:solidFill>
              </a:rPr>
              <a:t> kepada </a:t>
            </a:r>
            <a:r>
              <a:rPr lang="en-US" sz="2800" dirty="0" err="1">
                <a:solidFill>
                  <a:srgbClr val="7030A0"/>
                </a:solidFill>
              </a:rPr>
              <a:t>mahasiswa</a:t>
            </a:r>
            <a:r>
              <a:rPr lang="en-US" sz="2800" dirty="0">
                <a:solidFill>
                  <a:srgbClr val="7030A0"/>
                </a:solidFill>
              </a:rPr>
              <a:t> dan sivitas </a:t>
            </a:r>
            <a:r>
              <a:rPr lang="en-US" sz="2800" dirty="0" err="1">
                <a:solidFill>
                  <a:srgbClr val="7030A0"/>
                </a:solidFill>
              </a:rPr>
              <a:t>akademika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tidak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memadai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terkesan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seadanya</a:t>
            </a:r>
            <a:r>
              <a:rPr lang="en-US" sz="2800" dirty="0">
                <a:solidFill>
                  <a:srgbClr val="7030A0"/>
                </a:solidFill>
              </a:rPr>
              <a:t>. </a:t>
            </a:r>
            <a:r>
              <a:rPr lang="en-US" sz="2800" dirty="0" err="1">
                <a:solidFill>
                  <a:srgbClr val="7030A0"/>
                </a:solidFill>
              </a:rPr>
              <a:t>Hanya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ada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poliklinik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kecil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layanannya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kurang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menarik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efektif</a:t>
            </a:r>
            <a:r>
              <a:rPr lang="en-US" sz="2800" dirty="0">
                <a:solidFill>
                  <a:srgbClr val="7030A0"/>
                </a:solidFill>
              </a:rPr>
              <a:t> di Banjarmasin dan Banjarbaru.</a:t>
            </a:r>
          </a:p>
          <a:p>
            <a:pPr marL="560070" indent="-514350">
              <a:buFont typeface="+mj-lt"/>
              <a:buAutoNum type="arabicPeriod" startAt="6"/>
            </a:pPr>
            <a:r>
              <a:rPr lang="en-US" sz="2800" dirty="0" err="1">
                <a:solidFill>
                  <a:srgbClr val="7030A0"/>
                </a:solidFill>
              </a:rPr>
              <a:t>Seluruh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asrama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mahasiswa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terbengkalai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tanpa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adanya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pengelolaan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sehingga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asramanya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terurus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baik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manajemennya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dikuasai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mahasiswa</a:t>
            </a:r>
            <a:r>
              <a:rPr lang="en-US" sz="2800" dirty="0">
                <a:solidFill>
                  <a:srgbClr val="7030A0"/>
                </a:solidFill>
              </a:rPr>
              <a:t>. Ada </a:t>
            </a:r>
            <a:r>
              <a:rPr lang="en-US" sz="2800" dirty="0" err="1">
                <a:solidFill>
                  <a:srgbClr val="7030A0"/>
                </a:solidFill>
              </a:rPr>
              <a:t>satu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buah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rusunawa</a:t>
            </a:r>
            <a:r>
              <a:rPr lang="en-US" sz="2800" dirty="0">
                <a:solidFill>
                  <a:srgbClr val="7030A0"/>
                </a:solidFill>
              </a:rPr>
              <a:t> di </a:t>
            </a:r>
            <a:r>
              <a:rPr lang="en-US" sz="2800" dirty="0" err="1">
                <a:solidFill>
                  <a:srgbClr val="7030A0"/>
                </a:solidFill>
              </a:rPr>
              <a:t>kampus</a:t>
            </a:r>
            <a:r>
              <a:rPr lang="en-US" sz="2800" dirty="0">
                <a:solidFill>
                  <a:srgbClr val="7030A0"/>
                </a:solidFill>
              </a:rPr>
              <a:t> Banjarbaru yang </a:t>
            </a:r>
            <a:r>
              <a:rPr lang="en-US" sz="2800" dirty="0" err="1">
                <a:solidFill>
                  <a:srgbClr val="7030A0"/>
                </a:solidFill>
              </a:rPr>
              <a:t>bahkan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disalahfungsikan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menjadi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kantor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koordinator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6"/>
            </a:pPr>
            <a:r>
              <a:rPr lang="en-US" sz="2800" dirty="0" err="1">
                <a:solidFill>
                  <a:srgbClr val="7030A0"/>
                </a:solidFill>
              </a:rPr>
              <a:t>Jumlah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kualifikasi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tenaga</a:t>
            </a:r>
            <a:r>
              <a:rPr lang="en-US" sz="2800" dirty="0">
                <a:solidFill>
                  <a:srgbClr val="7030A0"/>
                </a:solidFill>
              </a:rPr>
              <a:t> kependidikan </a:t>
            </a:r>
            <a:r>
              <a:rPr lang="en-US" sz="2800" dirty="0" err="1">
                <a:solidFill>
                  <a:srgbClr val="7030A0"/>
                </a:solidFill>
              </a:rPr>
              <a:t>masih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rendah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merata</a:t>
            </a:r>
            <a:r>
              <a:rPr lang="en-US" sz="2800" dirty="0">
                <a:solidFill>
                  <a:srgbClr val="7030A0"/>
                </a:solidFill>
              </a:rPr>
              <a:t> di </a:t>
            </a:r>
            <a:r>
              <a:rPr lang="en-US" sz="2800" dirty="0" err="1">
                <a:solidFill>
                  <a:srgbClr val="7030A0"/>
                </a:solidFill>
              </a:rPr>
              <a:t>seluruh</a:t>
            </a:r>
            <a:r>
              <a:rPr lang="en-US" sz="2800" dirty="0">
                <a:solidFill>
                  <a:srgbClr val="7030A0"/>
                </a:solidFill>
              </a:rPr>
              <a:t> unit </a:t>
            </a:r>
            <a:r>
              <a:rPr lang="en-US" sz="2800" dirty="0" err="1">
                <a:solidFill>
                  <a:srgbClr val="7030A0"/>
                </a:solidFill>
              </a:rPr>
              <a:t>terutama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jumlah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pustakawan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bersertifikat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6"/>
            </a:pP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ada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kebijakan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peraturan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rektor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mewajibkan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pengintegrasian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hasil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penelitian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PkM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</a:t>
            </a:r>
            <a:r>
              <a:rPr lang="en-US" sz="2800" dirty="0">
                <a:solidFill>
                  <a:srgbClr val="7030A0"/>
                </a:solidFill>
              </a:rPr>
              <a:t> dalam proses </a:t>
            </a:r>
            <a:r>
              <a:rPr lang="en-US" sz="2800" dirty="0" err="1">
                <a:solidFill>
                  <a:srgbClr val="7030A0"/>
                </a:solidFill>
              </a:rPr>
              <a:t>pembelajaran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6"/>
            </a:pPr>
            <a:endParaRPr lang="en-US" sz="2800" dirty="0">
              <a:solidFill>
                <a:srgbClr val="7030A0"/>
              </a:solidFill>
            </a:endParaRPr>
          </a:p>
          <a:p>
            <a:pPr marL="560070" indent="-514350">
              <a:buFont typeface="+mj-lt"/>
              <a:buAutoNum type="arabicPeriod" startAt="6"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87DAAAF0-2C81-4447-9769-C84D825A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ELEMAHAN </a:t>
            </a:r>
            <a:r>
              <a:rPr lang="fi-FI" sz="4800" b="1" dirty="0"/>
              <a:t>ulm</a:t>
            </a:r>
            <a:r>
              <a:rPr lang="fi-FI" sz="3600" b="1" dirty="0"/>
              <a:t> </a:t>
            </a:r>
            <a:r>
              <a:rPr lang="fi-FI" sz="4800" b="1" dirty="0"/>
              <a:t>S</a:t>
            </a:r>
            <a:r>
              <a:rPr lang="fi-FI" sz="3600" b="1" dirty="0"/>
              <a:t>AAT </a:t>
            </a:r>
            <a:r>
              <a:rPr lang="fi-FI" sz="4800" b="1" dirty="0"/>
              <a:t>I</a:t>
            </a:r>
            <a:r>
              <a:rPr lang="fi-FI" sz="3600" b="1" dirty="0"/>
              <a:t>NI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C512B0-3C99-44F8-B9C7-A2EFF903DAB8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1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buFont typeface="+mj-lt"/>
              <a:buAutoNum type="arabicPeriod" startAt="10"/>
            </a:pPr>
            <a:r>
              <a:rPr lang="en-US" sz="2800" dirty="0" err="1">
                <a:solidFill>
                  <a:srgbClr val="7030A0"/>
                </a:solidFill>
              </a:rPr>
              <a:t>Anggaran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penelitian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pengabdian</a:t>
            </a:r>
            <a:r>
              <a:rPr lang="en-US" sz="2800" dirty="0">
                <a:solidFill>
                  <a:srgbClr val="7030A0"/>
                </a:solidFill>
              </a:rPr>
              <a:t> dari PNBP </a:t>
            </a:r>
            <a:r>
              <a:rPr lang="en-US" sz="2800" dirty="0" err="1">
                <a:solidFill>
                  <a:srgbClr val="7030A0"/>
                </a:solidFill>
              </a:rPr>
              <a:t>sangat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rendah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sehingga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penelitian</a:t>
            </a:r>
            <a:r>
              <a:rPr lang="en-US" sz="2800" dirty="0">
                <a:solidFill>
                  <a:srgbClr val="7030A0"/>
                </a:solidFill>
              </a:rPr>
              <a:t> dari </a:t>
            </a:r>
            <a:r>
              <a:rPr lang="en-US" sz="2800" dirty="0" err="1">
                <a:solidFill>
                  <a:srgbClr val="7030A0"/>
                </a:solidFill>
              </a:rPr>
              <a:t>dosen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banyak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didapatkan</a:t>
            </a:r>
            <a:r>
              <a:rPr lang="en-US" sz="2800" dirty="0">
                <a:solidFill>
                  <a:srgbClr val="7030A0"/>
                </a:solidFill>
              </a:rPr>
              <a:t> dari </a:t>
            </a:r>
            <a:r>
              <a:rPr lang="en-US" sz="2800" dirty="0" err="1">
                <a:solidFill>
                  <a:srgbClr val="7030A0"/>
                </a:solidFill>
              </a:rPr>
              <a:t>hasil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kompetisi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kerjasama</a:t>
            </a:r>
            <a:r>
              <a:rPr lang="en-US" sz="2800" dirty="0">
                <a:solidFill>
                  <a:srgbClr val="7030A0"/>
                </a:solidFill>
              </a:rPr>
              <a:t>. </a:t>
            </a:r>
            <a:r>
              <a:rPr lang="en-US" sz="2800" dirty="0" err="1">
                <a:solidFill>
                  <a:srgbClr val="7030A0"/>
                </a:solidFill>
              </a:rPr>
              <a:t>Sebagai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contoh</a:t>
            </a:r>
            <a:r>
              <a:rPr lang="en-US" sz="2800" dirty="0">
                <a:solidFill>
                  <a:srgbClr val="7030A0"/>
                </a:solidFill>
              </a:rPr>
              <a:t> tahun 2017 PNBP yang </a:t>
            </a:r>
            <a:r>
              <a:rPr lang="en-US" sz="2800" dirty="0" err="1">
                <a:solidFill>
                  <a:srgbClr val="7030A0"/>
                </a:solidFill>
              </a:rPr>
              <a:t>dianggarkan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sekitar</a:t>
            </a:r>
            <a:r>
              <a:rPr lang="en-US" sz="2800" dirty="0">
                <a:solidFill>
                  <a:srgbClr val="7030A0"/>
                </a:solidFill>
              </a:rPr>
              <a:t> 1,2 M dan yang </a:t>
            </a:r>
            <a:r>
              <a:rPr lang="en-US" sz="2800" dirty="0" err="1">
                <a:solidFill>
                  <a:srgbClr val="7030A0"/>
                </a:solidFill>
              </a:rPr>
              <a:t>terserap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hanya</a:t>
            </a:r>
            <a:r>
              <a:rPr lang="en-US" sz="2800" dirty="0">
                <a:solidFill>
                  <a:srgbClr val="7030A0"/>
                </a:solidFill>
              </a:rPr>
              <a:t> 800 </a:t>
            </a:r>
            <a:r>
              <a:rPr lang="en-US" sz="2800" dirty="0" err="1">
                <a:solidFill>
                  <a:srgbClr val="7030A0"/>
                </a:solidFill>
              </a:rPr>
              <a:t>juta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0"/>
            </a:pP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memiliki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stasiun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lahan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basah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terintegrasi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multidisiplin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bersifat</a:t>
            </a:r>
            <a:r>
              <a:rPr lang="en-US" sz="2800" dirty="0">
                <a:solidFill>
                  <a:srgbClr val="7030A0"/>
                </a:solidFill>
              </a:rPr>
              <a:t> nasional dan </a:t>
            </a:r>
            <a:r>
              <a:rPr lang="en-US" sz="2800" dirty="0" err="1">
                <a:solidFill>
                  <a:srgbClr val="7030A0"/>
                </a:solidFill>
              </a:rPr>
              <a:t>internasional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0"/>
            </a:pPr>
            <a:r>
              <a:rPr lang="en-US" sz="2800" dirty="0" err="1">
                <a:solidFill>
                  <a:srgbClr val="7030A0"/>
                </a:solidFill>
              </a:rPr>
              <a:t>Seluruh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laboratorium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dimiliki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terakreditasi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peralatan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laboratorium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sudah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tua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0"/>
            </a:pP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ada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i="1" dirty="0">
                <a:solidFill>
                  <a:srgbClr val="7030A0"/>
                </a:solidFill>
              </a:rPr>
              <a:t>blue print </a:t>
            </a:r>
            <a:r>
              <a:rPr lang="en-US" sz="2800" dirty="0" err="1">
                <a:solidFill>
                  <a:srgbClr val="7030A0"/>
                </a:solidFill>
              </a:rPr>
              <a:t>pengembangan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pengelolaan</a:t>
            </a:r>
            <a:r>
              <a:rPr lang="en-US" sz="2800" dirty="0">
                <a:solidFill>
                  <a:srgbClr val="7030A0"/>
                </a:solidFill>
              </a:rPr>
              <a:t>, dan </a:t>
            </a:r>
            <a:r>
              <a:rPr lang="en-US" sz="2800" dirty="0" err="1">
                <a:solidFill>
                  <a:srgbClr val="7030A0"/>
                </a:solidFill>
              </a:rPr>
              <a:t>pemanfaatan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sistem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informasi</a:t>
            </a:r>
            <a:r>
              <a:rPr lang="en-US" sz="2800" dirty="0">
                <a:solidFill>
                  <a:srgbClr val="7030A0"/>
                </a:solidFill>
              </a:rPr>
              <a:t>, yang </a:t>
            </a:r>
            <a:r>
              <a:rPr lang="en-US" sz="2800" dirty="0" err="1">
                <a:solidFill>
                  <a:srgbClr val="7030A0"/>
                </a:solidFill>
              </a:rPr>
              <a:t>mencakup</a:t>
            </a:r>
            <a:r>
              <a:rPr lang="en-US" sz="2800" dirty="0">
                <a:solidFill>
                  <a:srgbClr val="7030A0"/>
                </a:solidFill>
              </a:rPr>
              <a:t>:  </a:t>
            </a:r>
            <a:r>
              <a:rPr lang="en-US" sz="2800" dirty="0" err="1">
                <a:solidFill>
                  <a:srgbClr val="7030A0"/>
                </a:solidFill>
              </a:rPr>
              <a:t>prasarana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sarana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mencukupi</a:t>
            </a:r>
            <a:r>
              <a:rPr lang="en-US" sz="2800" dirty="0">
                <a:solidFill>
                  <a:srgbClr val="7030A0"/>
                </a:solidFill>
              </a:rPr>
              <a:t>, unit </a:t>
            </a:r>
            <a:r>
              <a:rPr lang="en-US" sz="2800" dirty="0" err="1">
                <a:solidFill>
                  <a:srgbClr val="7030A0"/>
                </a:solidFill>
              </a:rPr>
              <a:t>pengelola</a:t>
            </a:r>
            <a:r>
              <a:rPr lang="en-US" sz="2800" dirty="0">
                <a:solidFill>
                  <a:srgbClr val="7030A0"/>
                </a:solidFill>
              </a:rPr>
              <a:t> di </a:t>
            </a:r>
            <a:r>
              <a:rPr lang="en-US" sz="2800" dirty="0" err="1">
                <a:solidFill>
                  <a:srgbClr val="7030A0"/>
                </a:solidFill>
              </a:rPr>
              <a:t>tingkat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institusi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sistem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aliran</a:t>
            </a:r>
            <a:r>
              <a:rPr lang="en-US" sz="2800" dirty="0">
                <a:solidFill>
                  <a:srgbClr val="7030A0"/>
                </a:solidFill>
              </a:rPr>
              <a:t> data dan </a:t>
            </a:r>
            <a:r>
              <a:rPr lang="en-US" sz="2800" dirty="0" err="1">
                <a:solidFill>
                  <a:srgbClr val="7030A0"/>
                </a:solidFill>
              </a:rPr>
              <a:t>otorisasi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akses</a:t>
            </a:r>
            <a:r>
              <a:rPr lang="en-US" sz="2800" dirty="0">
                <a:solidFill>
                  <a:srgbClr val="7030A0"/>
                </a:solidFill>
              </a:rPr>
              <a:t> data, </a:t>
            </a:r>
            <a:r>
              <a:rPr lang="en-US" sz="2800" dirty="0" err="1">
                <a:solidFill>
                  <a:srgbClr val="7030A0"/>
                </a:solidFill>
              </a:rPr>
              <a:t>sistem</a:t>
            </a:r>
            <a:r>
              <a:rPr lang="en-US" sz="2800" dirty="0">
                <a:solidFill>
                  <a:srgbClr val="7030A0"/>
                </a:solidFill>
              </a:rPr>
              <a:t> disaster recovery.</a:t>
            </a:r>
          </a:p>
          <a:p>
            <a:pPr marL="560070" indent="-514350">
              <a:buFont typeface="+mj-lt"/>
              <a:buAutoNum type="arabicPeriod" startAt="10"/>
            </a:pPr>
            <a:endParaRPr lang="en-US" sz="2800" dirty="0">
              <a:solidFill>
                <a:srgbClr val="7030A0"/>
              </a:solidFill>
            </a:endParaRPr>
          </a:p>
          <a:p>
            <a:pPr marL="560070" indent="-514350">
              <a:buFont typeface="+mj-lt"/>
              <a:buAutoNum type="arabicPeriod" startAt="10"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4324D4B-248D-42B0-B472-E2527EAC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ELEMAHAN </a:t>
            </a:r>
            <a:r>
              <a:rPr lang="fi-FI" sz="4800" b="1" dirty="0"/>
              <a:t>ulm</a:t>
            </a:r>
            <a:r>
              <a:rPr lang="fi-FI" sz="3600" b="1" dirty="0"/>
              <a:t> </a:t>
            </a:r>
            <a:r>
              <a:rPr lang="fi-FI" sz="4800" b="1" dirty="0"/>
              <a:t>S</a:t>
            </a:r>
            <a:r>
              <a:rPr lang="fi-FI" sz="3600" b="1" dirty="0"/>
              <a:t>AAT </a:t>
            </a:r>
            <a:r>
              <a:rPr lang="fi-FI" sz="4800" b="1" dirty="0"/>
              <a:t>I</a:t>
            </a:r>
            <a:r>
              <a:rPr lang="fi-FI" sz="3600" b="1" dirty="0"/>
              <a:t>NI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D04989-FF1B-4FB3-B3A4-3505DE184BB9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1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buFont typeface="+mj-lt"/>
              <a:buAutoNum type="arabicPeriod" startAt="14"/>
            </a:pPr>
            <a:r>
              <a:rPr lang="en-US" sz="2800" dirty="0" err="1">
                <a:solidFill>
                  <a:srgbClr val="7030A0"/>
                </a:solidFill>
              </a:rPr>
              <a:t>Secara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keseluruhan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serapan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anggaran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masih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sangat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rendah</a:t>
            </a:r>
            <a:r>
              <a:rPr lang="en-US" sz="2800" dirty="0">
                <a:solidFill>
                  <a:srgbClr val="7030A0"/>
                </a:solidFill>
              </a:rPr>
              <a:t>. </a:t>
            </a:r>
          </a:p>
          <a:p>
            <a:pPr marL="365760" lvl="1" indent="0">
              <a:buNone/>
            </a:pPr>
            <a:r>
              <a:rPr lang="en-US" sz="2600" dirty="0">
                <a:solidFill>
                  <a:srgbClr val="7030A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Contoh</a:t>
            </a:r>
            <a:r>
              <a:rPr lang="en-US" sz="2600" dirty="0">
                <a:solidFill>
                  <a:srgbClr val="FF0000"/>
                </a:solidFill>
              </a:rPr>
              <a:t> pada tahun 2016 </a:t>
            </a:r>
            <a:r>
              <a:rPr lang="en-US" sz="2600" dirty="0" err="1">
                <a:solidFill>
                  <a:srgbClr val="FF0000"/>
                </a:solidFill>
              </a:rPr>
              <a:t>sekitar</a:t>
            </a:r>
            <a:r>
              <a:rPr lang="en-US" sz="2600" dirty="0">
                <a:solidFill>
                  <a:srgbClr val="FF0000"/>
                </a:solidFill>
              </a:rPr>
              <a:t> 62%.</a:t>
            </a:r>
          </a:p>
          <a:p>
            <a:pPr marL="560070" indent="-514350">
              <a:buFont typeface="+mj-lt"/>
              <a:buAutoNum type="arabicPeriod" startAt="14"/>
            </a:pPr>
            <a:r>
              <a:rPr lang="en-US" sz="2800" dirty="0" err="1">
                <a:solidFill>
                  <a:srgbClr val="7030A0"/>
                </a:solidFill>
              </a:rPr>
              <a:t>Animo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calon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mahasiswa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berprestasi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masih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maksimal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4"/>
            </a:pPr>
            <a:r>
              <a:rPr lang="en-US" sz="2800" dirty="0" err="1">
                <a:solidFill>
                  <a:srgbClr val="7030A0"/>
                </a:solidFill>
              </a:rPr>
              <a:t>Rendahnya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kelulusan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tepat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waktu</a:t>
            </a:r>
            <a:endParaRPr lang="en-US" sz="2800" dirty="0">
              <a:solidFill>
                <a:srgbClr val="7030A0"/>
              </a:solidFill>
            </a:endParaRPr>
          </a:p>
          <a:p>
            <a:pPr marL="560070" indent="-514350">
              <a:buFont typeface="+mj-lt"/>
              <a:buAutoNum type="arabicPeriod" startAt="14"/>
            </a:pPr>
            <a:r>
              <a:rPr lang="en-US" sz="2800" dirty="0">
                <a:solidFill>
                  <a:srgbClr val="7030A0"/>
                </a:solidFill>
              </a:rPr>
              <a:t>Dari </a:t>
            </a:r>
            <a:r>
              <a:rPr lang="en-US" sz="2800" dirty="0" err="1">
                <a:solidFill>
                  <a:srgbClr val="7030A0"/>
                </a:solidFill>
              </a:rPr>
              <a:t>seluruh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dosen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ada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jumlah</a:t>
            </a:r>
            <a:r>
              <a:rPr lang="en-US" sz="2800" dirty="0">
                <a:solidFill>
                  <a:srgbClr val="7030A0"/>
                </a:solidFill>
              </a:rPr>
              <a:t>:</a:t>
            </a:r>
          </a:p>
          <a:p>
            <a:pPr lvl="1"/>
            <a:r>
              <a:rPr lang="en-US" sz="2600" dirty="0" err="1">
                <a:solidFill>
                  <a:srgbClr val="FF0000"/>
                </a:solidFill>
              </a:rPr>
              <a:t>dosen</a:t>
            </a:r>
            <a:r>
              <a:rPr lang="en-US" sz="2600" dirty="0">
                <a:solidFill>
                  <a:srgbClr val="FF0000"/>
                </a:solidFill>
              </a:rPr>
              <a:t> yang </a:t>
            </a:r>
            <a:r>
              <a:rPr lang="en-US" sz="2600" dirty="0" err="1">
                <a:solidFill>
                  <a:srgbClr val="FF0000"/>
                </a:solidFill>
              </a:rPr>
              <a:t>berpendidikan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doktor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masih</a:t>
            </a:r>
            <a:r>
              <a:rPr lang="en-US" sz="2600" dirty="0">
                <a:solidFill>
                  <a:srgbClr val="FF0000"/>
                </a:solidFill>
              </a:rPr>
              <a:t> di </a:t>
            </a:r>
            <a:r>
              <a:rPr lang="en-US" sz="2600" dirty="0" err="1">
                <a:solidFill>
                  <a:srgbClr val="FF0000"/>
                </a:solidFill>
              </a:rPr>
              <a:t>bawah</a:t>
            </a:r>
            <a:r>
              <a:rPr lang="en-US" sz="2600" dirty="0">
                <a:solidFill>
                  <a:srgbClr val="FF0000"/>
                </a:solidFill>
              </a:rPr>
              <a:t> 25%,</a:t>
            </a:r>
          </a:p>
          <a:p>
            <a:pPr lvl="1"/>
            <a:r>
              <a:rPr lang="en-US" sz="2600" dirty="0">
                <a:solidFill>
                  <a:srgbClr val="FF0000"/>
                </a:solidFill>
              </a:rPr>
              <a:t>guru </a:t>
            </a:r>
            <a:r>
              <a:rPr lang="en-US" sz="2600" dirty="0" err="1">
                <a:solidFill>
                  <a:srgbClr val="FF0000"/>
                </a:solidFill>
              </a:rPr>
              <a:t>besar</a:t>
            </a:r>
            <a:r>
              <a:rPr lang="en-US" sz="2600" dirty="0">
                <a:solidFill>
                  <a:srgbClr val="FF0000"/>
                </a:solidFill>
              </a:rPr>
              <a:t> (</a:t>
            </a:r>
            <a:r>
              <a:rPr lang="en-US" sz="2600" dirty="0" err="1">
                <a:solidFill>
                  <a:srgbClr val="FF0000"/>
                </a:solidFill>
              </a:rPr>
              <a:t>profesor</a:t>
            </a:r>
            <a:r>
              <a:rPr lang="en-US" sz="2600" dirty="0">
                <a:solidFill>
                  <a:srgbClr val="FF0000"/>
                </a:solidFill>
              </a:rPr>
              <a:t>) di </a:t>
            </a:r>
            <a:r>
              <a:rPr lang="en-US" sz="2600" dirty="0" err="1">
                <a:solidFill>
                  <a:srgbClr val="FF0000"/>
                </a:solidFill>
              </a:rPr>
              <a:t>bawah</a:t>
            </a:r>
            <a:r>
              <a:rPr lang="en-US" sz="2600" dirty="0">
                <a:solidFill>
                  <a:srgbClr val="FF0000"/>
                </a:solidFill>
              </a:rPr>
              <a:t> 10%, dan</a:t>
            </a:r>
          </a:p>
          <a:p>
            <a:pPr lvl="1"/>
            <a:r>
              <a:rPr lang="en-US" sz="2600" dirty="0" err="1">
                <a:solidFill>
                  <a:srgbClr val="FF0000"/>
                </a:solidFill>
              </a:rPr>
              <a:t>dosen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berpangkat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Lektor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Kepala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kurang</a:t>
            </a:r>
            <a:r>
              <a:rPr lang="en-US" sz="2600" dirty="0">
                <a:solidFill>
                  <a:srgbClr val="FF0000"/>
                </a:solidFill>
              </a:rPr>
              <a:t> dari 50%.</a:t>
            </a:r>
          </a:p>
          <a:p>
            <a:pPr marL="560070" indent="-514350">
              <a:buFont typeface="+mj-lt"/>
              <a:buAutoNum type="arabicPeriod" startAt="14"/>
            </a:pPr>
            <a:endParaRPr lang="en-US" sz="2800" dirty="0">
              <a:solidFill>
                <a:srgbClr val="7030A0"/>
              </a:solidFill>
            </a:endParaRPr>
          </a:p>
          <a:p>
            <a:pPr marL="560070" indent="-514350">
              <a:buFont typeface="+mj-lt"/>
              <a:buAutoNum type="arabicPeriod" startAt="14"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EF81F57F-5985-49E3-B98F-FDDE8ECF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ELEMAHAN </a:t>
            </a:r>
            <a:r>
              <a:rPr lang="fi-FI" sz="4800" b="1" dirty="0"/>
              <a:t>ulm</a:t>
            </a:r>
            <a:r>
              <a:rPr lang="fi-FI" sz="3600" b="1" dirty="0"/>
              <a:t> </a:t>
            </a:r>
            <a:r>
              <a:rPr lang="fi-FI" sz="4800" b="1" dirty="0"/>
              <a:t>S</a:t>
            </a:r>
            <a:r>
              <a:rPr lang="fi-FI" sz="3600" b="1" dirty="0"/>
              <a:t>AAT </a:t>
            </a:r>
            <a:r>
              <a:rPr lang="fi-FI" sz="4800" b="1" dirty="0"/>
              <a:t>I</a:t>
            </a:r>
            <a:r>
              <a:rPr lang="fi-FI" sz="3600" b="1" dirty="0"/>
              <a:t>NI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26E6ED-4EF1-4F8A-991B-F877F5EEE3EA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7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>
              <a:buFont typeface="+mj-lt"/>
              <a:buAutoNum type="arabicPeriod" startAt="18"/>
            </a:pPr>
            <a:r>
              <a:rPr lang="en-US" sz="2800" dirty="0" err="1">
                <a:solidFill>
                  <a:srgbClr val="7030A0"/>
                </a:solidFill>
              </a:rPr>
              <a:t>Jumlah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riset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artikel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ilmiah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masih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sangat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rendah</a:t>
            </a:r>
            <a:r>
              <a:rPr lang="en-US" sz="2800" dirty="0">
                <a:solidFill>
                  <a:srgbClr val="7030A0"/>
                </a:solidFill>
              </a:rPr>
              <a:t> (</a:t>
            </a:r>
            <a:r>
              <a:rPr lang="en-US" sz="2800" dirty="0" err="1">
                <a:solidFill>
                  <a:srgbClr val="7030A0"/>
                </a:solidFill>
              </a:rPr>
              <a:t>termasuk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sesuai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PIP).</a:t>
            </a:r>
          </a:p>
          <a:p>
            <a:pPr marL="560070" indent="-514350">
              <a:buFont typeface="+mj-lt"/>
              <a:buAutoNum type="arabicPeriod" startAt="18"/>
            </a:pPr>
            <a:r>
              <a:rPr lang="en-US" sz="2800" dirty="0" err="1">
                <a:solidFill>
                  <a:srgbClr val="7030A0"/>
                </a:solidFill>
              </a:rPr>
              <a:t>Sitasi</a:t>
            </a:r>
            <a:r>
              <a:rPr lang="en-US" sz="2800" dirty="0">
                <a:solidFill>
                  <a:srgbClr val="7030A0"/>
                </a:solidFill>
              </a:rPr>
              <a:t> (dalam Scopus)  </a:t>
            </a:r>
            <a:r>
              <a:rPr lang="en-US" sz="2800" dirty="0" err="1">
                <a:solidFill>
                  <a:srgbClr val="7030A0"/>
                </a:solidFill>
              </a:rPr>
              <a:t>sangat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rendah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8"/>
            </a:pPr>
            <a:r>
              <a:rPr lang="en-US" sz="2800" dirty="0">
                <a:solidFill>
                  <a:srgbClr val="7030A0"/>
                </a:solidFill>
              </a:rPr>
              <a:t>HKI/paten </a:t>
            </a:r>
            <a:r>
              <a:rPr lang="en-US" sz="2800" dirty="0" err="1">
                <a:solidFill>
                  <a:srgbClr val="7030A0"/>
                </a:solidFill>
              </a:rPr>
              <a:t>sangat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kurang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8"/>
            </a:pPr>
            <a:r>
              <a:rPr lang="en-US" sz="2800" dirty="0">
                <a:solidFill>
                  <a:srgbClr val="7030A0"/>
                </a:solidFill>
              </a:rPr>
              <a:t>Kerja sama </a:t>
            </a:r>
            <a:r>
              <a:rPr lang="en-US" sz="2800" dirty="0" err="1">
                <a:solidFill>
                  <a:srgbClr val="7030A0"/>
                </a:solidFill>
              </a:rPr>
              <a:t>luar</a:t>
            </a:r>
            <a:r>
              <a:rPr lang="en-US" sz="2800" dirty="0">
                <a:solidFill>
                  <a:srgbClr val="7030A0"/>
                </a:solidFill>
              </a:rPr>
              <a:t> negeri </a:t>
            </a:r>
            <a:r>
              <a:rPr lang="en-US" sz="2800" dirty="0" err="1">
                <a:solidFill>
                  <a:srgbClr val="7030A0"/>
                </a:solidFill>
              </a:rPr>
              <a:t>sangat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kurang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8"/>
            </a:pPr>
            <a:r>
              <a:rPr lang="en-US" sz="2800" dirty="0" err="1">
                <a:solidFill>
                  <a:srgbClr val="7030A0"/>
                </a:solidFill>
              </a:rPr>
              <a:t>Sistem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informasi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seluruhnya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terintegrasi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tidak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tersosialisasikan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baik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>
              <a:buFont typeface="+mj-lt"/>
              <a:buAutoNum type="arabicPeriod" startAt="18"/>
            </a:pPr>
            <a:endParaRPr lang="en-US" sz="2800" dirty="0">
              <a:solidFill>
                <a:srgbClr val="7030A0"/>
              </a:solidFill>
            </a:endParaRPr>
          </a:p>
          <a:p>
            <a:pPr marL="560070" indent="-514350">
              <a:buFont typeface="+mj-lt"/>
              <a:buAutoNum type="arabicPeriod" startAt="18"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F6C4BE2-26EC-4971-8A24-1125BDF3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ELEMAHAN </a:t>
            </a:r>
            <a:r>
              <a:rPr lang="fi-FI" sz="4800" b="1" dirty="0"/>
              <a:t>ulm</a:t>
            </a:r>
            <a:r>
              <a:rPr lang="fi-FI" sz="3600" b="1" dirty="0"/>
              <a:t> </a:t>
            </a:r>
            <a:r>
              <a:rPr lang="fi-FI" sz="4800" b="1" dirty="0"/>
              <a:t>S</a:t>
            </a:r>
            <a:r>
              <a:rPr lang="fi-FI" sz="3600" b="1" dirty="0"/>
              <a:t>AAT </a:t>
            </a:r>
            <a:r>
              <a:rPr lang="fi-FI" sz="4800" b="1" dirty="0"/>
              <a:t>I</a:t>
            </a:r>
            <a:r>
              <a:rPr lang="fi-FI" sz="3600" b="1" dirty="0"/>
              <a:t>NI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D2656C-9B12-4877-AF8F-F592DA153353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2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B9B1AE5-4571-4AE0-A292-F029F929F84A}"/>
              </a:ext>
            </a:extLst>
          </p:cNvPr>
          <p:cNvGrpSpPr/>
          <p:nvPr/>
        </p:nvGrpSpPr>
        <p:grpSpPr>
          <a:xfrm>
            <a:off x="115271" y="1189754"/>
            <a:ext cx="11961458" cy="5137977"/>
            <a:chOff x="115271" y="925985"/>
            <a:chExt cx="11961458" cy="51379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3CB9C9-0331-458A-8118-773CAAFD2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1" y="934918"/>
              <a:ext cx="2926080" cy="164592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B8A0F6-1EFA-400B-A677-01AFAA0C2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57" y="925985"/>
              <a:ext cx="2926080" cy="1645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FDADAE-BE98-44E4-A9D1-23E651D63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1" y="2676480"/>
              <a:ext cx="2926080" cy="16459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048122-01EA-499D-8DD9-9052A8A42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064" y="925985"/>
              <a:ext cx="2926080" cy="164592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07F0564-12F5-47D0-AC9A-97DC96389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71" y="4418042"/>
              <a:ext cx="2926080" cy="16459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F0A1FD6-F5A1-4231-BF6F-D8561F3D7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064" y="4411078"/>
              <a:ext cx="2926080" cy="164592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650052C-D9A9-4AD5-B579-5774F37D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064" y="2672998"/>
              <a:ext cx="2926080" cy="16459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924735F-BA0B-4FBB-8078-08B0EC19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649" y="934918"/>
              <a:ext cx="2926080" cy="164592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B98B1A-58DE-414A-A30E-C194C73AC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57" y="2664065"/>
              <a:ext cx="2926080" cy="16459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950F9A-FEA3-4884-9B81-0DA15D26B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57" y="4376202"/>
              <a:ext cx="2926080" cy="16459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E7F9C5D-0D35-4349-AF5C-F70E504FB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649" y="2660685"/>
              <a:ext cx="2926080" cy="16459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7FFA03E-EC46-46C2-80F9-9717FDD63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649" y="4386452"/>
              <a:ext cx="2926080" cy="1645920"/>
            </a:xfrm>
            <a:prstGeom prst="rect">
              <a:avLst/>
            </a:prstGeom>
          </p:spPr>
        </p:pic>
      </p:grpSp>
      <p:sp>
        <p:nvSpPr>
          <p:cNvPr id="21" name="Title 2">
            <a:extLst>
              <a:ext uri="{FF2B5EF4-FFF2-40B4-BE49-F238E27FC236}">
                <a16:creationId xmlns:a16="http://schemas.microsoft.com/office/drawing/2014/main" id="{52903057-C83B-4F0B-B96A-122155BE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ELEMAHAN </a:t>
            </a:r>
            <a:r>
              <a:rPr lang="fi-FI" sz="4800" b="1" dirty="0"/>
              <a:t>ulm</a:t>
            </a:r>
            <a:r>
              <a:rPr lang="fi-FI" sz="3600" b="1" dirty="0"/>
              <a:t> </a:t>
            </a:r>
            <a:r>
              <a:rPr lang="fi-FI" sz="4800" b="1" dirty="0"/>
              <a:t>S</a:t>
            </a:r>
            <a:r>
              <a:rPr lang="fi-FI" sz="3600" b="1" dirty="0"/>
              <a:t>AAT </a:t>
            </a:r>
            <a:r>
              <a:rPr lang="fi-FI" sz="4800" b="1" dirty="0"/>
              <a:t>I</a:t>
            </a:r>
            <a:r>
              <a:rPr lang="fi-FI" sz="3600" b="1" dirty="0"/>
              <a:t>NI</a:t>
            </a:r>
            <a:endParaRPr lang="en-US" sz="3600" b="1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ACF179-1D65-4009-9D2B-06BCE140FBCF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754AFF3-C769-4CCF-980C-FA10B4D809A9}"/>
              </a:ext>
            </a:extLst>
          </p:cNvPr>
          <p:cNvSpPr/>
          <p:nvPr/>
        </p:nvSpPr>
        <p:spPr>
          <a:xfrm>
            <a:off x="4069219" y="677542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Lingkungan ULM (28 Mei 2018)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9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600" y="171450"/>
            <a:ext cx="9144000" cy="541020"/>
          </a:xfrm>
        </p:spPr>
        <p:txBody>
          <a:bodyPr>
            <a:noAutofit/>
          </a:bodyPr>
          <a:lstStyle/>
          <a:p>
            <a:r>
              <a:rPr lang="en-US" sz="4800" b="1" dirty="0"/>
              <a:t>M</a:t>
            </a:r>
            <a:r>
              <a:rPr lang="en-US" sz="3600" b="1" dirty="0"/>
              <a:t>isi (2019 – 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890587"/>
            <a:ext cx="11877675" cy="5677267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Menerapkan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prinsip-prinsip</a:t>
            </a:r>
            <a:r>
              <a:rPr lang="en-US" sz="2800" dirty="0">
                <a:solidFill>
                  <a:srgbClr val="7030A0"/>
                </a:solidFill>
              </a:rPr>
              <a:t> tata </a:t>
            </a:r>
            <a:r>
              <a:rPr lang="en-US" sz="2800" dirty="0" err="1">
                <a:solidFill>
                  <a:srgbClr val="7030A0"/>
                </a:solidFill>
              </a:rPr>
              <a:t>pamong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bersih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efisien</a:t>
            </a:r>
            <a:r>
              <a:rPr lang="en-US" sz="2800" dirty="0">
                <a:solidFill>
                  <a:srgbClr val="7030A0"/>
                </a:solidFill>
              </a:rPr>
              <a:t>, dan </a:t>
            </a:r>
            <a:r>
              <a:rPr lang="en-US" sz="2800" dirty="0" err="1">
                <a:solidFill>
                  <a:srgbClr val="7030A0"/>
                </a:solidFill>
              </a:rPr>
              <a:t>efektif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Menciptakan</a:t>
            </a:r>
            <a:r>
              <a:rPr lang="en-US" sz="2800" dirty="0">
                <a:solidFill>
                  <a:srgbClr val="7030A0"/>
                </a:solidFill>
              </a:rPr>
              <a:t> atmosfir </a:t>
            </a:r>
            <a:r>
              <a:rPr lang="en-US" sz="2800" dirty="0" err="1">
                <a:solidFill>
                  <a:srgbClr val="7030A0"/>
                </a:solidFill>
              </a:rPr>
              <a:t>akademik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kondusif</a:t>
            </a:r>
            <a:r>
              <a:rPr lang="en-US" sz="2800" dirty="0">
                <a:solidFill>
                  <a:srgbClr val="7030A0"/>
                </a:solidFill>
              </a:rPr>
              <a:t> dalam </a:t>
            </a:r>
            <a:r>
              <a:rPr lang="en-US" sz="2800" dirty="0" err="1">
                <a:solidFill>
                  <a:srgbClr val="7030A0"/>
                </a:solidFill>
              </a:rPr>
              <a:t>penyelenggaraan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pendidikan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kontekstual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relevan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kebutuhan</a:t>
            </a:r>
            <a:r>
              <a:rPr lang="en-US" sz="2800" dirty="0">
                <a:solidFill>
                  <a:srgbClr val="7030A0"/>
                </a:solidFill>
              </a:rPr>
              <a:t> pembangunan daerah, nasional, dan </a:t>
            </a:r>
            <a:r>
              <a:rPr lang="en-US" sz="2800" dirty="0" err="1">
                <a:solidFill>
                  <a:srgbClr val="7030A0"/>
                </a:solidFill>
              </a:rPr>
              <a:t>internasional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untuk</a:t>
            </a:r>
            <a:r>
              <a:rPr lang="en-US" sz="2800" dirty="0">
                <a:solidFill>
                  <a:srgbClr val="7030A0"/>
                </a:solidFill>
              </a:rPr>
              <a:t> menghasilkan </a:t>
            </a:r>
            <a:r>
              <a:rPr lang="en-US" sz="2800" dirty="0" err="1">
                <a:solidFill>
                  <a:srgbClr val="7030A0"/>
                </a:solidFill>
              </a:rPr>
              <a:t>sumber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daya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manusia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berkualitas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berakhlak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mulia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Melaksanakan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riset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berpotensi</a:t>
            </a:r>
            <a:r>
              <a:rPr lang="en-US" sz="2800" dirty="0">
                <a:solidFill>
                  <a:srgbClr val="7030A0"/>
                </a:solidFill>
              </a:rPr>
              <a:t> kepada </a:t>
            </a:r>
            <a:r>
              <a:rPr lang="en-US" sz="2800" dirty="0" err="1">
                <a:solidFill>
                  <a:srgbClr val="7030A0"/>
                </a:solidFill>
              </a:rPr>
              <a:t>temuan-temuan</a:t>
            </a:r>
            <a:r>
              <a:rPr lang="en-US" sz="2800" dirty="0">
                <a:solidFill>
                  <a:srgbClr val="7030A0"/>
                </a:solidFill>
              </a:rPr>
              <a:t> (</a:t>
            </a:r>
            <a:r>
              <a:rPr lang="en-US" sz="2800" i="1" dirty="0">
                <a:solidFill>
                  <a:srgbClr val="7030A0"/>
                </a:solidFill>
              </a:rPr>
              <a:t>invention</a:t>
            </a:r>
            <a:r>
              <a:rPr lang="en-US" sz="2800" dirty="0">
                <a:solidFill>
                  <a:srgbClr val="7030A0"/>
                </a:solidFill>
              </a:rPr>
              <a:t>) ipteks </a:t>
            </a:r>
            <a:r>
              <a:rPr lang="en-US" sz="2800" dirty="0" err="1">
                <a:solidFill>
                  <a:srgbClr val="7030A0"/>
                </a:solidFill>
              </a:rPr>
              <a:t>mutakhir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selaras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kebutuhan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masyarakat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industri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tetap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mempertahankan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nilai-nilai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pelestarian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lingkungan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hayati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Meningkatkan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kualitas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hidup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masyarakat</a:t>
            </a:r>
            <a:r>
              <a:rPr lang="en-US" sz="2800" dirty="0">
                <a:solidFill>
                  <a:srgbClr val="7030A0"/>
                </a:solidFill>
              </a:rPr>
              <a:t> Kalimantan Selatan </a:t>
            </a:r>
            <a:r>
              <a:rPr lang="en-US" sz="2800" dirty="0" err="1">
                <a:solidFill>
                  <a:srgbClr val="7030A0"/>
                </a:solidFill>
              </a:rPr>
              <a:t>melalui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penerapan</a:t>
            </a:r>
            <a:r>
              <a:rPr lang="en-US" sz="2800" dirty="0">
                <a:solidFill>
                  <a:srgbClr val="7030A0"/>
                </a:solidFill>
              </a:rPr>
              <a:t> ipteks.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Meningkatkan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mengefektifkan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kerjasama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internasional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terus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memantapkan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kerjasama</a:t>
            </a:r>
            <a:r>
              <a:rPr lang="en-US" sz="2800" dirty="0">
                <a:solidFill>
                  <a:srgbClr val="7030A0"/>
                </a:solidFill>
              </a:rPr>
              <a:t> regional.</a:t>
            </a:r>
          </a:p>
          <a:p>
            <a:pPr marL="45720" indent="0">
              <a:buNone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F35391-F272-4189-8B98-7093C308EDEC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6FDC7F-E0FB-4A63-844D-72FF5A8E09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8900C8-66E7-4390-8057-498F4D0FC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3" y="1020454"/>
            <a:ext cx="11638451" cy="5242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9F1632-2A19-4724-AF67-69E3CB94159A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9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90CD30-4E76-4CD6-B242-714AD9A26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/>
          <a:stretch/>
        </p:blipFill>
        <p:spPr>
          <a:xfrm>
            <a:off x="1137920" y="815578"/>
            <a:ext cx="10972800" cy="5798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0A81F-BF59-428C-87CA-AA743C50888D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1: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3FDFDE3-66CE-477B-A28F-02FD42CC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49B43C-D064-4E08-BAFC-61CEF0C1B818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60BA8-FCAF-4D86-8432-E902546996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34EDC-D2A1-4393-873A-BA7913691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58" y="607175"/>
            <a:ext cx="10972800" cy="5986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10A833-7CDF-438C-AFF7-0FAEA95E85D5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1: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6086F5C-9764-43AE-A015-4AF61145A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39F720-2714-410A-94D1-30009291C820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1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2F6E5-36A1-4C84-BD79-1F272013F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" y="1441875"/>
            <a:ext cx="10972800" cy="2571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0A26E3-5FEE-41BE-9560-BD7D157452D6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1: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6DE2FC0-747C-4A4D-AE24-73A1C3D0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C6F0F0-0716-415E-9866-DF3E53169297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1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VISI-MISI CALON REKTOR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Universitas </a:t>
            </a:r>
            <a:r>
              <a:rPr lang="en-US" b="1" dirty="0" err="1">
                <a:solidFill>
                  <a:srgbClr val="FFFF00"/>
                </a:solidFill>
              </a:rPr>
              <a:t>lambung</a:t>
            </a:r>
            <a:r>
              <a:rPr lang="en-US" b="1" dirty="0">
                <a:solidFill>
                  <a:srgbClr val="FFFF00"/>
                </a:solidFill>
              </a:rPr>
              <a:t> Mangkurat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5669"/>
            <a:ext cx="12192000" cy="5715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M. HADIN MUHJAD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EB96A5-F87E-4F21-929C-DDE0D332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78" y="-1940"/>
            <a:ext cx="8384822" cy="4827940"/>
          </a:xfrm>
          <a:prstGeom prst="rect">
            <a:avLst/>
          </a:prstGeom>
        </p:spPr>
      </p:pic>
      <p:pic>
        <p:nvPicPr>
          <p:cNvPr id="7" name="Picture 2" descr="Vo Trong Nghia Proposes Green City Hall for Bac Ninh City,Courtesy of Vo Trong Nghia Architects">
            <a:extLst>
              <a:ext uri="{FF2B5EF4-FFF2-40B4-BE49-F238E27FC236}">
                <a16:creationId xmlns:a16="http://schemas.microsoft.com/office/drawing/2014/main" id="{71EBC29A-7B46-428C-951C-0B23E78E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7178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A4FF03-B5BB-4F8C-AD67-227890720417}"/>
              </a:ext>
            </a:extLst>
          </p:cNvPr>
          <p:cNvSpPr/>
          <p:nvPr/>
        </p:nvSpPr>
        <p:spPr>
          <a:xfrm>
            <a:off x="7142480" y="5836337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B6E7B-1B60-4637-B58C-930AF967E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" y="4739776"/>
            <a:ext cx="2196548" cy="22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66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85E4A-18DA-42B2-AB80-28E78AD00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0" y="1007305"/>
            <a:ext cx="11971530" cy="525516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9855977-7519-4969-B638-7B0C5787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57E3C8-C688-48B0-9B7B-DFA7E0FDBE09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6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7C1E7-6763-48A0-BDB7-E650992F1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 b="1752"/>
          <a:stretch/>
        </p:blipFill>
        <p:spPr>
          <a:xfrm>
            <a:off x="1175066" y="815579"/>
            <a:ext cx="10972800" cy="5713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52930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3A9186-28B0-432F-8DF0-8BDCE471F194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2: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2E769A9-0FA2-41DE-90FD-AD9A96181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F07FF-CBA6-4A2D-B68A-52EE1632C679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7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A15CB-3E8D-4666-8AAE-7C839C4C2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574039"/>
            <a:ext cx="10525760" cy="6024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0BEB1-718F-4282-AB8A-AFC166D9677D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2: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431C817-3A6C-4C93-A849-2DEAB4977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E5F553-B0F7-4F2D-A850-B1FF2F0F12DA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3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533C7-8BAA-4F22-9447-8BE929414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28" y="541258"/>
            <a:ext cx="10683970" cy="5947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0BEB1-718F-4282-AB8A-AFC166D9677D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2: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718286C-9FBF-4758-B652-5D56FA4F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E31E6-DA3E-4863-96C2-8A7BEE0C4638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2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791BCD-3541-41A0-92EA-7814F0A96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4" y="1314895"/>
            <a:ext cx="10972800" cy="3279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4C03AF-F77B-41F5-B786-AFFFF7A8A326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2: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B630E68-6B7D-4E3A-A535-BED27AE1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37DA44-EBF2-47FD-8B9A-C147C78B2991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94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541A00-B639-402A-90CC-1DA37ACAC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1" y="1007306"/>
            <a:ext cx="11635577" cy="525516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BF7D7B0-E3DC-4C1C-8969-F4F6A9E59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F447B5-B8A9-41D0-B159-B172D3CE3474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7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43F99C-8982-4DC5-A619-78F913620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37" y="870136"/>
            <a:ext cx="9899729" cy="5733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0BEB1-718F-4282-AB8A-AFC166D9677D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3: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B63EFB05-242C-4DF2-BD02-DAD6CA6DA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179599-F540-4BD7-BF71-F76272143770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2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12447-DDD6-460E-AD01-703A84536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8" y="1671931"/>
            <a:ext cx="10972800" cy="3144691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0729A31-AD48-4E82-86CD-C5D27AB0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2EB224-A6B2-4798-9B5B-D2A3409144E7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19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1CB2FC-A2A8-4090-BED4-F1C26C843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72" y="1376724"/>
            <a:ext cx="10905627" cy="4814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0BEB1-718F-4282-AB8A-AFC166D9677D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4: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899BE7C-6753-48FB-8957-EDF41447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B07C1B-DB73-4020-8E6F-3F290DB60122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3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89D2BE-C1A9-49C9-AC71-36BA194C7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30397"/>
            <a:ext cx="11197928" cy="4421317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C2759B7-E1EE-4BDC-AABE-BF84FF323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DD8C4B-F9AF-45E1-8189-3147C2D3B309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7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AD9678-5CDC-41A7-82EA-ECAA6D027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" y="254001"/>
            <a:ext cx="12122873" cy="631952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DE9B3BC-599D-446B-9BB7-EFC17EE69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908" y="1393568"/>
            <a:ext cx="1066409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Un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iversitas Lambung Mangkurat, u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niversitas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dunia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yang </a:t>
            </a:r>
            <a:r>
              <a:rPr kumimoji="0" lang="en-US" altLang="en-US" sz="400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melahirkan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sumber daya manusia </a:t>
            </a:r>
            <a:r>
              <a:rPr kumimoji="0" lang="en-US" altLang="en-US" sz="400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berakhlak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400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mulia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altLang="en-US" sz="400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berkualitas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inventif dalam ipteks, 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dan berkontribusi 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tinggi 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pada pembangunan regional dan </a:t>
            </a:r>
            <a:r>
              <a:rPr kumimoji="0" lang="id-ID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internasional</a:t>
            </a:r>
            <a:r>
              <a:rPr kumimoji="0" lang="en-US" altLang="en-US" sz="400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567DD-9D86-4470-8392-A571AE229D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76AF75-13A3-4CC6-A22C-9314384F46BA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2A42502-B98F-41C3-8F7B-C8B02B1F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171450"/>
            <a:ext cx="9144000" cy="541020"/>
          </a:xfrm>
        </p:spPr>
        <p:txBody>
          <a:bodyPr>
            <a:noAutofit/>
          </a:bodyPr>
          <a:lstStyle/>
          <a:p>
            <a:r>
              <a:rPr lang="en-US" sz="4800" b="1" dirty="0" err="1"/>
              <a:t>v</a:t>
            </a:r>
            <a:r>
              <a:rPr lang="en-US" sz="3600" b="1" dirty="0" err="1"/>
              <a:t>isi</a:t>
            </a:r>
            <a:endParaRPr lang="en-US" sz="3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A17393-CD12-4B2A-9E3E-17BD7FC1879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E3114-ABE8-4852-89AA-F56DE3DBCDF7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0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D650ED-3161-469F-A964-5416A17EC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42" y="781892"/>
            <a:ext cx="8734581" cy="5832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50BEB1-718F-4282-AB8A-AFC166D9677D}"/>
              </a:ext>
            </a:extLst>
          </p:cNvPr>
          <p:cNvSpPr/>
          <p:nvPr/>
        </p:nvSpPr>
        <p:spPr>
          <a:xfrm>
            <a:off x="60401" y="918655"/>
            <a:ext cx="126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2800" dirty="0">
                <a:solidFill>
                  <a:srgbClr val="7030A0"/>
                </a:solidFill>
              </a:rPr>
              <a:t>MISI 5: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A27CFC1-A4D7-4F9D-981D-F33B26158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ebijakan, </a:t>
            </a:r>
            <a:r>
              <a:rPr lang="fi-FI" sz="4800" b="1" dirty="0"/>
              <a:t>t</a:t>
            </a:r>
            <a:r>
              <a:rPr lang="fi-FI" sz="3600" b="1" dirty="0"/>
              <a:t>ujuan, dan </a:t>
            </a:r>
            <a:r>
              <a:rPr lang="fi-FI" sz="4800" b="1" dirty="0"/>
              <a:t>p</a:t>
            </a:r>
            <a:r>
              <a:rPr lang="fi-FI" sz="3600" b="1" dirty="0"/>
              <a:t>rogram</a:t>
            </a:r>
            <a:endParaRPr lang="en-US" sz="36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B2C651-3146-4050-BDD7-C238D5BFB96F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2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I</a:t>
            </a:r>
            <a:r>
              <a:rPr lang="fi-FI" sz="3600" b="1" dirty="0"/>
              <a:t>de </a:t>
            </a:r>
            <a:r>
              <a:rPr lang="fi-FI" sz="4800" b="1" dirty="0"/>
              <a:t>p</a:t>
            </a:r>
            <a:r>
              <a:rPr lang="fi-FI" sz="3600" b="1" dirty="0"/>
              <a:t>engembangan </a:t>
            </a:r>
            <a:r>
              <a:rPr lang="fi-FI" sz="4800" b="1" dirty="0"/>
              <a:t>k</a:t>
            </a:r>
            <a:r>
              <a:rPr lang="fi-FI" sz="3600" b="1" dirty="0"/>
              <a:t>ampus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file"/>
            <a:extLst>
              <a:ext uri="{FF2B5EF4-FFF2-40B4-BE49-F238E27FC236}">
                <a16:creationId xmlns:a16="http://schemas.microsoft.com/office/drawing/2014/main" id="{2862A18C-21B8-4E22-B7D2-DC86AB7F3C5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4167" r="2341" b="31416"/>
          <a:stretch>
            <a:fillRect/>
          </a:stretch>
        </p:blipFill>
        <p:spPr bwMode="auto">
          <a:xfrm>
            <a:off x="1609572" y="1372918"/>
            <a:ext cx="9131118" cy="435219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Isosceles Triangle 1">
            <a:hlinkClick r:id="rId6" action="ppaction://hlinkfile"/>
            <a:extLst>
              <a:ext uri="{FF2B5EF4-FFF2-40B4-BE49-F238E27FC236}">
                <a16:creationId xmlns:a16="http://schemas.microsoft.com/office/drawing/2014/main" id="{30C91694-FDB1-4AA0-AED2-BDB67118DCA3}"/>
              </a:ext>
            </a:extLst>
          </p:cNvPr>
          <p:cNvSpPr/>
          <p:nvPr/>
        </p:nvSpPr>
        <p:spPr>
          <a:xfrm rot="5400000">
            <a:off x="11181590" y="3530258"/>
            <a:ext cx="457200" cy="494714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3B28E9-370F-44CE-BE8E-1217CF57D8A6}"/>
              </a:ext>
            </a:extLst>
          </p:cNvPr>
          <p:cNvSpPr/>
          <p:nvPr/>
        </p:nvSpPr>
        <p:spPr>
          <a:xfrm>
            <a:off x="4033576" y="911253"/>
            <a:ext cx="4124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  <a:cs typeface="Arial" panose="020B0604020202020204" pitchFamily="34" charset="0"/>
              </a:rPr>
              <a:t>a smart, greenly built university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Lebih detil: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pic>
        <p:nvPicPr>
          <p:cNvPr id="1026" name="Picture 2" descr="profil">
            <a:hlinkClick r:id="rId4"/>
            <a:extLst>
              <a:ext uri="{FF2B5EF4-FFF2-40B4-BE49-F238E27FC236}">
                <a16:creationId xmlns:a16="http://schemas.microsoft.com/office/drawing/2014/main" id="{A39EE6A2-3926-4EC0-84A8-0726BD4F5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95" y="712470"/>
            <a:ext cx="3592581" cy="50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/>
            <a:extLst>
              <a:ext uri="{FF2B5EF4-FFF2-40B4-BE49-F238E27FC236}">
                <a16:creationId xmlns:a16="http://schemas.microsoft.com/office/drawing/2014/main" id="{385F3191-9E7E-49E0-9395-0ECB14305B3D}"/>
              </a:ext>
            </a:extLst>
          </p:cNvPr>
          <p:cNvSpPr/>
          <p:nvPr/>
        </p:nvSpPr>
        <p:spPr>
          <a:xfrm>
            <a:off x="4590102" y="171449"/>
            <a:ext cx="3675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www.hadinmuhjad.com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CF5584-B041-47E7-8C71-668FACC4D25C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F8C322-ACD8-4412-9E10-C67A12BD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40"/>
            <a:ext cx="12358675" cy="682752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2345" y="2710934"/>
            <a:ext cx="11128375" cy="541020"/>
          </a:xfrm>
        </p:spPr>
        <p:txBody>
          <a:bodyPr>
            <a:noAutofit/>
          </a:bodyPr>
          <a:lstStyle/>
          <a:p>
            <a:r>
              <a:rPr lang="fi-FI" sz="6000" b="1" dirty="0">
                <a:solidFill>
                  <a:schemeClr val="bg1"/>
                </a:solidFill>
              </a:rPr>
              <a:t>Terima kasih............................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17" y="24231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6056017" y="25262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3746078" y="2577329"/>
            <a:ext cx="2682001" cy="22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600" y="171450"/>
            <a:ext cx="9144000" cy="541020"/>
          </a:xfrm>
        </p:spPr>
        <p:txBody>
          <a:bodyPr>
            <a:noAutofit/>
          </a:bodyPr>
          <a:lstStyle/>
          <a:p>
            <a:r>
              <a:rPr lang="en-US" sz="4800" b="1" dirty="0"/>
              <a:t>N</a:t>
            </a:r>
            <a:r>
              <a:rPr lang="en-US" sz="3600" b="1" dirty="0"/>
              <a:t>ilai-</a:t>
            </a:r>
            <a:r>
              <a:rPr lang="en-US" sz="4800" b="1" dirty="0" err="1"/>
              <a:t>n</a:t>
            </a:r>
            <a:r>
              <a:rPr lang="en-US" sz="3600" b="1" dirty="0" err="1"/>
              <a:t>ilai</a:t>
            </a:r>
            <a:endParaRPr lang="en-US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/>
              <a:t>Green: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err="1"/>
              <a:t>Sosial</a:t>
            </a:r>
            <a:r>
              <a:rPr lang="en-US" sz="2400" dirty="0"/>
              <a:t>: </a:t>
            </a:r>
            <a:r>
              <a:rPr lang="en-US" sz="2400" dirty="0" err="1"/>
              <a:t>berakhlak</a:t>
            </a:r>
            <a:r>
              <a:rPr lang="en-US" sz="2400" dirty="0"/>
              <a:t> </a:t>
            </a:r>
            <a:r>
              <a:rPr lang="en-US" sz="2400" dirty="0" err="1"/>
              <a:t>mulia</a:t>
            </a:r>
            <a:r>
              <a:rPr lang="en-US" sz="2400" dirty="0"/>
              <a:t> (</a:t>
            </a:r>
            <a:r>
              <a:rPr lang="en-US" sz="2400" dirty="0" err="1"/>
              <a:t>religius</a:t>
            </a:r>
            <a:r>
              <a:rPr lang="en-US" sz="2400" dirty="0"/>
              <a:t>, </a:t>
            </a:r>
            <a:r>
              <a:rPr lang="en-US" sz="2400" dirty="0" err="1"/>
              <a:t>adil</a:t>
            </a:r>
            <a:r>
              <a:rPr lang="en-US" sz="2400" dirty="0"/>
              <a:t>, </a:t>
            </a:r>
            <a:r>
              <a:rPr lang="en-US" sz="2400" dirty="0" err="1"/>
              <a:t>jujur</a:t>
            </a:r>
            <a:r>
              <a:rPr lang="en-US" sz="2400" dirty="0"/>
              <a:t>, </a:t>
            </a:r>
            <a:r>
              <a:rPr lang="en-US" sz="2400" dirty="0" err="1"/>
              <a:t>disiplin</a:t>
            </a:r>
            <a:r>
              <a:rPr lang="en-US" sz="2400" dirty="0"/>
              <a:t>, </a:t>
            </a:r>
            <a:r>
              <a:rPr lang="en-US" sz="2400" dirty="0" err="1"/>
              <a:t>peduli</a:t>
            </a:r>
            <a:r>
              <a:rPr lang="en-US" sz="2400" dirty="0"/>
              <a:t> </a:t>
            </a:r>
            <a:r>
              <a:rPr lang="en-US" sz="2400" dirty="0" err="1"/>
              <a:t>sosial</a:t>
            </a:r>
            <a:r>
              <a:rPr lang="en-US" sz="2400" dirty="0"/>
              <a:t>, </a:t>
            </a:r>
            <a:r>
              <a:rPr lang="en-US" sz="2400" dirty="0" err="1"/>
              <a:t>bertanggung</a:t>
            </a:r>
            <a:r>
              <a:rPr lang="en-US" sz="2400" dirty="0"/>
              <a:t> </a:t>
            </a:r>
            <a:r>
              <a:rPr lang="en-US" sz="2400" dirty="0" err="1"/>
              <a:t>jawab</a:t>
            </a:r>
            <a:r>
              <a:rPr lang="en-US" sz="2400" dirty="0"/>
              <a:t>, </a:t>
            </a:r>
            <a:r>
              <a:rPr lang="en-US" sz="2400" dirty="0" err="1"/>
              <a:t>cinta</a:t>
            </a:r>
            <a:r>
              <a:rPr lang="en-US" sz="2400" dirty="0"/>
              <a:t> </a:t>
            </a:r>
            <a:r>
              <a:rPr lang="en-US" sz="2400" dirty="0" err="1"/>
              <a:t>damai</a:t>
            </a:r>
            <a:r>
              <a:rPr lang="en-US" sz="2400" dirty="0"/>
              <a:t>, </a:t>
            </a:r>
            <a:r>
              <a:rPr lang="en-US" sz="2400" dirty="0" err="1"/>
              <a:t>toleransi</a:t>
            </a:r>
            <a:r>
              <a:rPr lang="en-US" sz="2400" dirty="0"/>
              <a:t>, </a:t>
            </a:r>
            <a:r>
              <a:rPr lang="en-US" sz="2400" dirty="0" err="1"/>
              <a:t>santun</a:t>
            </a:r>
            <a:r>
              <a:rPr lang="en-US" sz="2400" dirty="0"/>
              <a:t>, dan </a:t>
            </a:r>
            <a:r>
              <a:rPr lang="en-US" sz="2400" dirty="0" err="1"/>
              <a:t>perilaku</a:t>
            </a:r>
            <a:r>
              <a:rPr lang="en-US" sz="2400" dirty="0"/>
              <a:t> </a:t>
            </a:r>
            <a:r>
              <a:rPr lang="en-US" sz="2400" dirty="0" err="1"/>
              <a:t>terpuji</a:t>
            </a:r>
            <a:r>
              <a:rPr lang="en-US" sz="2400" dirty="0"/>
              <a:t> </a:t>
            </a:r>
            <a:r>
              <a:rPr lang="en-US" sz="2400" dirty="0" err="1"/>
              <a:t>lainnya</a:t>
            </a:r>
            <a:r>
              <a:rPr lang="en-US" sz="2400" dirty="0"/>
              <a:t>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 err="1"/>
              <a:t>Ekonomi</a:t>
            </a:r>
            <a:r>
              <a:rPr lang="en-US" sz="2400" dirty="0"/>
              <a:t>: </a:t>
            </a:r>
            <a:r>
              <a:rPr lang="en-US" sz="2400" dirty="0" err="1"/>
              <a:t>efisien</a:t>
            </a:r>
            <a:r>
              <a:rPr lang="en-US" sz="2400" dirty="0"/>
              <a:t>, </a:t>
            </a:r>
            <a:r>
              <a:rPr lang="en-US" sz="2400" dirty="0" err="1"/>
              <a:t>pengembangan</a:t>
            </a:r>
            <a:r>
              <a:rPr lang="en-US" sz="2400" dirty="0"/>
              <a:t> </a:t>
            </a:r>
            <a:r>
              <a:rPr lang="en-US" sz="2400" dirty="0" err="1"/>
              <a:t>berkelanjutan</a:t>
            </a:r>
            <a:r>
              <a:rPr lang="en-US" sz="2400" dirty="0"/>
              <a:t>, dan </a:t>
            </a:r>
            <a:r>
              <a:rPr lang="en-US" sz="2400" dirty="0" err="1"/>
              <a:t>pengentasan</a:t>
            </a:r>
            <a:r>
              <a:rPr lang="en-US" sz="2400" dirty="0"/>
              <a:t> </a:t>
            </a:r>
            <a:r>
              <a:rPr lang="en-US" sz="2400" dirty="0" err="1"/>
              <a:t>kemiskinan</a:t>
            </a:r>
            <a:r>
              <a:rPr lang="en-US" sz="2400" dirty="0"/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/>
              <a:t>Lingkungan: </a:t>
            </a:r>
            <a:r>
              <a:rPr lang="en-US" sz="2400" dirty="0" err="1"/>
              <a:t>ramah</a:t>
            </a:r>
            <a:r>
              <a:rPr lang="en-US" sz="2400" dirty="0"/>
              <a:t> dan </a:t>
            </a:r>
            <a:r>
              <a:rPr lang="en-US" sz="2400" dirty="0" err="1"/>
              <a:t>bijak</a:t>
            </a:r>
            <a:r>
              <a:rPr lang="en-US" sz="2400" dirty="0"/>
              <a:t> </a:t>
            </a:r>
            <a:r>
              <a:rPr lang="en-US" sz="2400" dirty="0" err="1"/>
              <a:t>terhadap</a:t>
            </a:r>
            <a:r>
              <a:rPr lang="en-US" sz="2400" dirty="0"/>
              <a:t> </a:t>
            </a:r>
            <a:r>
              <a:rPr lang="en-US" sz="2400" dirty="0" err="1"/>
              <a:t>lingkungan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generasi</a:t>
            </a:r>
            <a:r>
              <a:rPr lang="en-US" sz="2400" dirty="0"/>
              <a:t> </a:t>
            </a:r>
            <a:r>
              <a:rPr lang="en-US" sz="2400" dirty="0" err="1"/>
              <a:t>kini</a:t>
            </a:r>
            <a:r>
              <a:rPr lang="en-US" sz="2400" dirty="0"/>
              <a:t> dan </a:t>
            </a:r>
            <a:r>
              <a:rPr lang="en-US" sz="2400" dirty="0" err="1"/>
              <a:t>generasi</a:t>
            </a:r>
            <a:r>
              <a:rPr lang="en-US" sz="2400" dirty="0"/>
              <a:t> masa </a:t>
            </a:r>
            <a:r>
              <a:rPr lang="en-US" sz="2400" dirty="0" err="1"/>
              <a:t>depan</a:t>
            </a:r>
            <a:r>
              <a:rPr lang="en-US" sz="2400" dirty="0"/>
              <a:t>.</a:t>
            </a:r>
          </a:p>
          <a:p>
            <a:r>
              <a:rPr lang="en-US" sz="2400" i="1" dirty="0"/>
              <a:t>Smart</a:t>
            </a:r>
            <a:r>
              <a:rPr lang="en-US" sz="2400" dirty="0"/>
              <a:t>: </a:t>
            </a:r>
            <a:r>
              <a:rPr lang="en-US" sz="2400" dirty="0" err="1"/>
              <a:t>mengembangkan</a:t>
            </a:r>
            <a:r>
              <a:rPr lang="en-US" sz="2400" dirty="0"/>
              <a:t> </a:t>
            </a:r>
            <a:r>
              <a:rPr lang="en-US" sz="2400" dirty="0" err="1"/>
              <a:t>tridarma</a:t>
            </a:r>
            <a:r>
              <a:rPr lang="en-US" sz="2400" dirty="0"/>
              <a:t> </a:t>
            </a:r>
            <a:r>
              <a:rPr lang="en-US" sz="2400" dirty="0" err="1"/>
              <a:t>perguruan</a:t>
            </a:r>
            <a:r>
              <a:rPr lang="en-US" sz="2400" dirty="0"/>
              <a:t> </a:t>
            </a:r>
            <a:r>
              <a:rPr lang="en-US" sz="2400" dirty="0" err="1"/>
              <a:t>tinggi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digital (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internet).</a:t>
            </a:r>
            <a:endParaRPr lang="en-US" sz="2400" i="1" dirty="0"/>
          </a:p>
          <a:p>
            <a:r>
              <a:rPr lang="en-US" sz="2400" dirty="0" err="1"/>
              <a:t>Bekerja</a:t>
            </a:r>
            <a:r>
              <a:rPr lang="en-US" sz="2400" dirty="0"/>
              <a:t> </a:t>
            </a:r>
            <a:r>
              <a:rPr lang="en-US" sz="2400" dirty="0" err="1"/>
              <a:t>keras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mencapai</a:t>
            </a:r>
            <a:r>
              <a:rPr lang="en-US" sz="2400" dirty="0"/>
              <a:t> </a:t>
            </a:r>
            <a:r>
              <a:rPr lang="en-US" sz="2400" dirty="0" err="1"/>
              <a:t>standar</a:t>
            </a:r>
            <a:r>
              <a:rPr lang="en-US" sz="2400" dirty="0"/>
              <a:t> </a:t>
            </a:r>
            <a:r>
              <a:rPr lang="en-US" sz="2400" dirty="0" err="1"/>
              <a:t>tertinggi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Kreatif</a:t>
            </a:r>
            <a:r>
              <a:rPr lang="en-US" sz="2400" dirty="0"/>
              <a:t> dan </a:t>
            </a:r>
            <a:r>
              <a:rPr lang="en-US" sz="2400" dirty="0" err="1"/>
              <a:t>inovatif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Profesional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Transparan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77513F-667D-4950-B214-4B779888FCF1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en-US" sz="4800" b="1" dirty="0"/>
              <a:t>T</a:t>
            </a:r>
            <a:r>
              <a:rPr lang="en-US" sz="3600" b="1" dirty="0"/>
              <a:t>ONGGAK-</a:t>
            </a:r>
            <a:r>
              <a:rPr lang="en-US" sz="4800" b="1" dirty="0"/>
              <a:t>T</a:t>
            </a:r>
            <a:r>
              <a:rPr lang="en-US" sz="3600" b="1" dirty="0"/>
              <a:t>ONGGAK </a:t>
            </a:r>
            <a:r>
              <a:rPr lang="en-US" sz="4800" b="1" dirty="0"/>
              <a:t>C</a:t>
            </a:r>
            <a:r>
              <a:rPr lang="en-US" sz="3600" b="1" dirty="0"/>
              <a:t>APAIAN (</a:t>
            </a:r>
            <a:r>
              <a:rPr lang="en-US" sz="4800" b="1" i="1" dirty="0"/>
              <a:t>M</a:t>
            </a:r>
            <a:r>
              <a:rPr lang="en-US" sz="3600" b="1" i="1" dirty="0"/>
              <a:t>ILESTONES</a:t>
            </a:r>
            <a:r>
              <a:rPr lang="en-US" sz="3600" b="1" dirty="0"/>
              <a:t>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1. Tahun 2018-2022 (</a:t>
            </a:r>
            <a:r>
              <a:rPr lang="en-US" sz="2800" dirty="0" err="1">
                <a:solidFill>
                  <a:srgbClr val="7030A0"/>
                </a:solidFill>
              </a:rPr>
              <a:t>jangka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pendek</a:t>
            </a:r>
            <a:r>
              <a:rPr lang="en-US" sz="2800" dirty="0">
                <a:solidFill>
                  <a:srgbClr val="7030A0"/>
                </a:solidFill>
              </a:rPr>
              <a:t>):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wisata</a:t>
            </a:r>
            <a:r>
              <a:rPr lang="en-US" sz="2400" dirty="0"/>
              <a:t>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pintar</a:t>
            </a:r>
            <a:r>
              <a:rPr lang="en-US" sz="2400" dirty="0"/>
              <a:t> (</a:t>
            </a:r>
            <a:r>
              <a:rPr lang="en-US" sz="2400" i="1" dirty="0"/>
              <a:t>smart</a:t>
            </a:r>
            <a:r>
              <a:rPr lang="en-US" sz="2400" dirty="0"/>
              <a:t>/</a:t>
            </a:r>
            <a:r>
              <a:rPr lang="en-US" sz="2400" i="1" dirty="0"/>
              <a:t>digital campus</a:t>
            </a:r>
            <a:r>
              <a:rPr lang="en-US" sz="2400" dirty="0"/>
              <a:t>)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informasi</a:t>
            </a:r>
            <a:r>
              <a:rPr lang="en-US" sz="2400" dirty="0"/>
              <a:t> yang </a:t>
            </a:r>
            <a:r>
              <a:rPr lang="en-US" sz="2400" dirty="0" err="1"/>
              <a:t>handal</a:t>
            </a:r>
            <a:r>
              <a:rPr lang="en-US" sz="2400" dirty="0"/>
              <a:t>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batas</a:t>
            </a:r>
            <a:r>
              <a:rPr lang="en-US" sz="2400" dirty="0"/>
              <a:t> (</a:t>
            </a:r>
            <a:r>
              <a:rPr lang="en-US" sz="2400" i="1" dirty="0"/>
              <a:t>borderless campus</a:t>
            </a:r>
            <a:r>
              <a:rPr lang="en-US" sz="2400" dirty="0"/>
              <a:t>). </a:t>
            </a:r>
            <a:r>
              <a:rPr lang="en-US" sz="2400" dirty="0" err="1"/>
              <a:t>Penawaran</a:t>
            </a:r>
            <a:r>
              <a:rPr lang="en-US" sz="2400" dirty="0"/>
              <a:t> program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i="1" dirty="0"/>
              <a:t>online</a:t>
            </a:r>
            <a:r>
              <a:rPr lang="en-US" sz="2400" dirty="0"/>
              <a:t>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Terakreditasi</a:t>
            </a:r>
            <a:r>
              <a:rPr lang="en-US" sz="2400" dirty="0"/>
              <a:t> A </a:t>
            </a:r>
            <a:r>
              <a:rPr lang="en-US" sz="2400" dirty="0" err="1"/>
              <a:t>menurut</a:t>
            </a:r>
            <a:r>
              <a:rPr lang="en-US" sz="2400" dirty="0"/>
              <a:t> BAN PT.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doktor</a:t>
            </a:r>
            <a:r>
              <a:rPr lang="en-US" sz="2400" dirty="0"/>
              <a:t> dan </a:t>
            </a:r>
            <a:r>
              <a:rPr lang="en-US" sz="2400" dirty="0" err="1"/>
              <a:t>dosen</a:t>
            </a:r>
            <a:r>
              <a:rPr lang="en-US" sz="2400" dirty="0"/>
              <a:t> yang </a:t>
            </a:r>
            <a:r>
              <a:rPr lang="en-US" sz="2400" dirty="0" err="1"/>
              <a:t>mengikuti</a:t>
            </a:r>
            <a:r>
              <a:rPr lang="en-US" sz="2400" dirty="0"/>
              <a:t> program S3 &gt;=50%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Guru </a:t>
            </a:r>
            <a:r>
              <a:rPr lang="en-US" sz="2400" dirty="0" err="1"/>
              <a:t>besar</a:t>
            </a:r>
            <a:r>
              <a:rPr lang="en-US" sz="2400" dirty="0"/>
              <a:t> &gt;= 10% dari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Dimilikinya</a:t>
            </a:r>
            <a:r>
              <a:rPr lang="en-US" sz="2400" dirty="0"/>
              <a:t> </a:t>
            </a:r>
            <a:r>
              <a:rPr lang="en-US" sz="2400" dirty="0" err="1"/>
              <a:t>stasiun</a:t>
            </a:r>
            <a:r>
              <a:rPr lang="en-US" sz="2400" dirty="0"/>
              <a:t>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r>
              <a:rPr lang="en-US" sz="2400" dirty="0"/>
              <a:t> </a:t>
            </a:r>
            <a:r>
              <a:rPr lang="en-US" sz="2400" dirty="0" err="1"/>
              <a:t>basah</a:t>
            </a:r>
            <a:r>
              <a:rPr lang="en-US" sz="2400" dirty="0"/>
              <a:t> </a:t>
            </a:r>
            <a:r>
              <a:rPr lang="en-US" sz="2400" dirty="0" err="1"/>
              <a:t>terpadu</a:t>
            </a:r>
            <a:r>
              <a:rPr lang="en-US" sz="2400" dirty="0"/>
              <a:t> dan </a:t>
            </a:r>
            <a:r>
              <a:rPr lang="en-US" sz="2400" dirty="0" err="1"/>
              <a:t>bereputasi</a:t>
            </a:r>
            <a:r>
              <a:rPr lang="en-US" sz="2400" dirty="0"/>
              <a:t> 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jurnal</a:t>
            </a:r>
            <a:r>
              <a:rPr lang="en-US" sz="2400" dirty="0"/>
              <a:t> nasional dan </a:t>
            </a:r>
            <a:r>
              <a:rPr lang="en-US" sz="2400" dirty="0" err="1"/>
              <a:t>internasional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20% dari total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Lima program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bersertifikat</a:t>
            </a:r>
            <a:r>
              <a:rPr lang="en-US" sz="2400" dirty="0"/>
              <a:t> AUN QA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Salah </a:t>
            </a:r>
            <a:r>
              <a:rPr lang="en-US" sz="2400" dirty="0" err="1"/>
              <a:t>satu</a:t>
            </a:r>
            <a:r>
              <a:rPr lang="en-US" sz="2400" dirty="0"/>
              <a:t> dari 20 </a:t>
            </a:r>
            <a:r>
              <a:rPr lang="en-US" sz="2400" dirty="0" err="1"/>
              <a:t>universitas</a:t>
            </a:r>
            <a:r>
              <a:rPr lang="en-US" sz="2400" dirty="0"/>
              <a:t> </a:t>
            </a:r>
            <a:r>
              <a:rPr lang="en-US" sz="2400" dirty="0" err="1"/>
              <a:t>terkemuka</a:t>
            </a:r>
            <a:r>
              <a:rPr lang="en-US" sz="2400" dirty="0"/>
              <a:t> di Indonesia.</a:t>
            </a:r>
          </a:p>
          <a:p>
            <a:pPr marL="662940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Tersedia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r>
              <a:rPr lang="en-US" sz="2400" dirty="0"/>
              <a:t> ‘</a:t>
            </a: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bersatu</a:t>
            </a:r>
            <a:r>
              <a:rPr lang="en-US" sz="2400" dirty="0"/>
              <a:t>’.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AA3A08-2288-4928-BCD7-3EB942F66994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3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2. Tahun 2023-2026 (</a:t>
            </a:r>
            <a:r>
              <a:rPr lang="en-US" sz="2800" dirty="0" err="1">
                <a:solidFill>
                  <a:srgbClr val="7030A0"/>
                </a:solidFill>
              </a:rPr>
              <a:t>jangka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menengah</a:t>
            </a:r>
            <a:r>
              <a:rPr lang="en-US" sz="2800" dirty="0">
                <a:solidFill>
                  <a:srgbClr val="7030A0"/>
                </a:solidFill>
              </a:rPr>
              <a:t>):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Salah </a:t>
            </a:r>
            <a:r>
              <a:rPr lang="en-US" sz="2400" dirty="0" err="1"/>
              <a:t>satu</a:t>
            </a:r>
            <a:r>
              <a:rPr lang="en-US" sz="2400" dirty="0"/>
              <a:t> dari 200 </a:t>
            </a:r>
            <a:r>
              <a:rPr lang="en-US" sz="2400" dirty="0" err="1"/>
              <a:t>universitas</a:t>
            </a:r>
            <a:r>
              <a:rPr lang="en-US" sz="2400" dirty="0"/>
              <a:t> </a:t>
            </a:r>
            <a:r>
              <a:rPr lang="en-US" sz="2400" dirty="0" err="1"/>
              <a:t>terkemuka</a:t>
            </a:r>
            <a:r>
              <a:rPr lang="en-US" sz="2400" dirty="0"/>
              <a:t> di Asia. 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Pembangunan </a:t>
            </a: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bersatu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Guru </a:t>
            </a:r>
            <a:r>
              <a:rPr lang="en-US" sz="2400" dirty="0" err="1"/>
              <a:t>besar</a:t>
            </a:r>
            <a:r>
              <a:rPr lang="en-US" sz="2400" dirty="0"/>
              <a:t> &gt;= 20% dari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Pembangunan </a:t>
            </a:r>
            <a:r>
              <a:rPr lang="en-US" sz="2400" dirty="0" err="1"/>
              <a:t>rumah</a:t>
            </a:r>
            <a:r>
              <a:rPr lang="en-US" sz="2400" dirty="0"/>
              <a:t> </a:t>
            </a:r>
            <a:r>
              <a:rPr lang="en-US" sz="2400" dirty="0" err="1"/>
              <a:t>sakit</a:t>
            </a:r>
            <a:r>
              <a:rPr lang="en-US" sz="2400" dirty="0"/>
              <a:t> Pendidikan </a:t>
            </a:r>
            <a:r>
              <a:rPr lang="en-US" sz="2400" dirty="0" err="1"/>
              <a:t>milik</a:t>
            </a:r>
            <a:r>
              <a:rPr lang="en-US" sz="2400" dirty="0"/>
              <a:t> Unlam.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PembangunaN</a:t>
            </a:r>
            <a:r>
              <a:rPr lang="en-US" sz="2400" dirty="0"/>
              <a:t> </a:t>
            </a:r>
            <a:r>
              <a:rPr lang="en-US" sz="2400" dirty="0" err="1"/>
              <a:t>rusunawa</a:t>
            </a:r>
            <a:r>
              <a:rPr lang="en-US" sz="2400" dirty="0"/>
              <a:t>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menampung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baru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tahun.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Pembangunan </a:t>
            </a:r>
            <a:r>
              <a:rPr lang="en-US" sz="2400" dirty="0" err="1"/>
              <a:t>perumahan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 dan </a:t>
            </a:r>
            <a:r>
              <a:rPr lang="en-US" sz="2400" dirty="0" err="1"/>
              <a:t>tendik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Pembangunan </a:t>
            </a:r>
            <a:r>
              <a:rPr lang="en-US" sz="2400" dirty="0" err="1"/>
              <a:t>poliklinik</a:t>
            </a:r>
            <a:r>
              <a:rPr lang="en-US" sz="2400" dirty="0"/>
              <a:t> </a:t>
            </a:r>
            <a:r>
              <a:rPr lang="en-US" sz="2400" dirty="0" err="1"/>
              <a:t>terpadu</a:t>
            </a:r>
            <a:r>
              <a:rPr lang="en-US" sz="2400" dirty="0"/>
              <a:t> yang </a:t>
            </a:r>
            <a:r>
              <a:rPr lang="en-US" sz="2400" dirty="0" err="1"/>
              <a:t>beriputasi</a:t>
            </a:r>
            <a:endParaRPr lang="en-US" sz="2400" dirty="0"/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Guru </a:t>
            </a:r>
            <a:r>
              <a:rPr lang="en-US" sz="2400" dirty="0" err="1"/>
              <a:t>besar</a:t>
            </a:r>
            <a:r>
              <a:rPr lang="en-US" sz="2400" dirty="0"/>
              <a:t>&gt; 20% dari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 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jurnal</a:t>
            </a:r>
            <a:r>
              <a:rPr lang="en-US" sz="2400" dirty="0"/>
              <a:t> nasional dan </a:t>
            </a:r>
            <a:r>
              <a:rPr lang="en-US" sz="2400" dirty="0" err="1"/>
              <a:t>internasional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30% dari total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Program </a:t>
            </a:r>
            <a:r>
              <a:rPr lang="en-US" sz="2400" dirty="0" err="1"/>
              <a:t>internasionalisasi</a:t>
            </a:r>
            <a:r>
              <a:rPr lang="en-US" sz="2400" dirty="0"/>
              <a:t> </a:t>
            </a:r>
            <a:r>
              <a:rPr lang="en-US" sz="2400" dirty="0" err="1"/>
              <a:t>prestasi</a:t>
            </a:r>
            <a:r>
              <a:rPr lang="en-US" sz="2400" dirty="0"/>
              <a:t> </a:t>
            </a:r>
            <a:r>
              <a:rPr lang="en-US" sz="2400" dirty="0" err="1"/>
              <a:t>mahasiswa</a:t>
            </a:r>
            <a:r>
              <a:rPr lang="en-US" sz="2400" dirty="0"/>
              <a:t> </a:t>
            </a:r>
            <a:r>
              <a:rPr lang="en-US" sz="2400" dirty="0" err="1"/>
              <a:t>dibidang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r>
              <a:rPr lang="en-US" sz="2400" dirty="0"/>
              <a:t>, </a:t>
            </a:r>
            <a:r>
              <a:rPr lang="en-US" sz="2400" dirty="0" err="1"/>
              <a:t>olahraga</a:t>
            </a:r>
            <a:r>
              <a:rPr lang="en-US" sz="2400" dirty="0"/>
              <a:t>, dan </a:t>
            </a:r>
            <a:r>
              <a:rPr lang="en-US" sz="2400" dirty="0" err="1"/>
              <a:t>seni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jurnal</a:t>
            </a:r>
            <a:r>
              <a:rPr lang="en-US" sz="2400" dirty="0"/>
              <a:t> nasional dan </a:t>
            </a:r>
            <a:r>
              <a:rPr lang="en-US" sz="2400" dirty="0" err="1"/>
              <a:t>internasional</a:t>
            </a:r>
            <a:r>
              <a:rPr lang="en-US" sz="2400" dirty="0"/>
              <a:t> </a:t>
            </a:r>
            <a:r>
              <a:rPr lang="en-US" sz="2400" dirty="0" err="1"/>
              <a:t>meningkat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30% dari total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Terakreditasi</a:t>
            </a:r>
            <a:r>
              <a:rPr lang="en-US" sz="2400" dirty="0"/>
              <a:t> A dari BAN PT.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Lebih</a:t>
            </a:r>
            <a:r>
              <a:rPr lang="en-US" sz="2400" dirty="0"/>
              <a:t> dari 20 program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bersertifikat</a:t>
            </a:r>
            <a:r>
              <a:rPr lang="en-US" sz="2400" dirty="0"/>
              <a:t> AUN  QA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Institusi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terakreditasi</a:t>
            </a:r>
            <a:r>
              <a:rPr lang="en-US" sz="2400" dirty="0"/>
              <a:t> di </a:t>
            </a:r>
            <a:r>
              <a:rPr lang="en-US" sz="2400" dirty="0" err="1"/>
              <a:t>Quacquarelli</a:t>
            </a:r>
            <a:r>
              <a:rPr lang="en-US" sz="2400" dirty="0"/>
              <a:t> Symonds (QS) (*)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2ACEF1BA-D5AB-4D52-88F1-E3963DF0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en-US" sz="4800" b="1" dirty="0"/>
              <a:t>T</a:t>
            </a:r>
            <a:r>
              <a:rPr lang="en-US" sz="3600" b="1" dirty="0"/>
              <a:t>ONGGAK-</a:t>
            </a:r>
            <a:r>
              <a:rPr lang="en-US" sz="4800" b="1" dirty="0"/>
              <a:t>T</a:t>
            </a:r>
            <a:r>
              <a:rPr lang="en-US" sz="3600" b="1" dirty="0"/>
              <a:t>ONGGAK </a:t>
            </a:r>
            <a:r>
              <a:rPr lang="en-US" sz="4800" b="1" dirty="0"/>
              <a:t>C</a:t>
            </a:r>
            <a:r>
              <a:rPr lang="en-US" sz="3600" b="1" dirty="0"/>
              <a:t>APAIAN (</a:t>
            </a:r>
            <a:r>
              <a:rPr lang="en-US" sz="4800" b="1" i="1" dirty="0"/>
              <a:t>M</a:t>
            </a:r>
            <a:r>
              <a:rPr lang="en-US" sz="3600" b="1" i="1" dirty="0"/>
              <a:t>ILESTONES</a:t>
            </a:r>
            <a:r>
              <a:rPr lang="en-US" sz="3600" b="1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EFA0F1-331E-4629-9BEC-17FFF623BBE3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7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3. Tahun 2027-2030 (</a:t>
            </a:r>
            <a:r>
              <a:rPr lang="en-US" sz="2800" dirty="0" err="1">
                <a:solidFill>
                  <a:srgbClr val="7030A0"/>
                </a:solidFill>
              </a:rPr>
              <a:t>jangka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menengah</a:t>
            </a:r>
            <a:r>
              <a:rPr lang="en-US" sz="2800" dirty="0">
                <a:solidFill>
                  <a:srgbClr val="7030A0"/>
                </a:solidFill>
              </a:rPr>
              <a:t>):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Bersatunya</a:t>
            </a:r>
            <a:r>
              <a:rPr lang="en-US" sz="2400" dirty="0"/>
              <a:t> </a:t>
            </a:r>
            <a:r>
              <a:rPr lang="en-US" sz="2400" dirty="0" err="1"/>
              <a:t>dua</a:t>
            </a:r>
            <a:r>
              <a:rPr lang="en-US" sz="2400" dirty="0"/>
              <a:t> </a:t>
            </a:r>
            <a:r>
              <a:rPr lang="en-US" sz="2400" dirty="0" err="1"/>
              <a:t>kampus</a:t>
            </a:r>
            <a:r>
              <a:rPr lang="en-US" sz="2400" dirty="0"/>
              <a:t> Banjarmasin dan Banjarbaru dalam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baru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Kampus</a:t>
            </a:r>
            <a:r>
              <a:rPr lang="en-US" sz="2400" dirty="0"/>
              <a:t> regional ASEAN.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Pusat </a:t>
            </a:r>
            <a:r>
              <a:rPr lang="en-US" sz="2400" dirty="0" err="1"/>
              <a:t>riset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r>
              <a:rPr lang="en-US" sz="2400" dirty="0"/>
              <a:t> </a:t>
            </a:r>
            <a:r>
              <a:rPr lang="en-US" sz="2400" dirty="0" err="1"/>
              <a:t>basah</a:t>
            </a:r>
            <a:r>
              <a:rPr lang="en-US" sz="2400" dirty="0"/>
              <a:t> ASEAN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Lebih</a:t>
            </a:r>
            <a:r>
              <a:rPr lang="en-US" sz="2400" dirty="0"/>
              <a:t> dari 75% </a:t>
            </a:r>
            <a:r>
              <a:rPr lang="en-US" sz="2400" dirty="0" err="1"/>
              <a:t>dosen</a:t>
            </a:r>
            <a:r>
              <a:rPr lang="en-US" sz="2400" dirty="0"/>
              <a:t> </a:t>
            </a:r>
            <a:r>
              <a:rPr lang="en-US" sz="2400" dirty="0" err="1"/>
              <a:t>berpendidikan</a:t>
            </a:r>
            <a:r>
              <a:rPr lang="en-US" sz="2400" dirty="0"/>
              <a:t> S3.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Guru </a:t>
            </a:r>
            <a:r>
              <a:rPr lang="en-US" sz="2400" dirty="0" err="1"/>
              <a:t>besar</a:t>
            </a:r>
            <a:r>
              <a:rPr lang="en-US" sz="2400" dirty="0"/>
              <a:t> &gt;= 30% dari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Banyaknya </a:t>
            </a:r>
            <a:r>
              <a:rPr lang="en-US" sz="2400" dirty="0" err="1"/>
              <a:t>kerjasama</a:t>
            </a:r>
            <a:r>
              <a:rPr lang="en-US" sz="2400" dirty="0"/>
              <a:t> regional </a:t>
            </a:r>
            <a:r>
              <a:rPr lang="en-US" sz="2400" dirty="0" err="1"/>
              <a:t>asean</a:t>
            </a:r>
            <a:r>
              <a:rPr lang="en-US" sz="2400" dirty="0"/>
              <a:t> di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dirty="0" err="1"/>
              <a:t>lahan</a:t>
            </a:r>
            <a:r>
              <a:rPr lang="en-US" sz="2400" dirty="0"/>
              <a:t> </a:t>
            </a:r>
            <a:r>
              <a:rPr lang="en-US" sz="2400" dirty="0" err="1"/>
              <a:t>basah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Banyaknya </a:t>
            </a:r>
            <a:r>
              <a:rPr lang="en-US" sz="2400" dirty="0" err="1"/>
              <a:t>mahasiswa</a:t>
            </a:r>
            <a:r>
              <a:rPr lang="en-US" sz="2400" dirty="0"/>
              <a:t> regional </a:t>
            </a:r>
            <a:r>
              <a:rPr lang="en-US" sz="2400" dirty="0" err="1"/>
              <a:t>asean</a:t>
            </a:r>
            <a:r>
              <a:rPr lang="en-US" sz="2400" dirty="0"/>
              <a:t> yang </a:t>
            </a:r>
            <a:r>
              <a:rPr lang="en-US" sz="2400" dirty="0" err="1"/>
              <a:t>kuliah</a:t>
            </a:r>
            <a:r>
              <a:rPr lang="en-US" sz="2400" dirty="0"/>
              <a:t> di Unlam.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Lebih</a:t>
            </a:r>
            <a:r>
              <a:rPr lang="en-US" sz="2400" dirty="0"/>
              <a:t> dari 40% </a:t>
            </a:r>
            <a:r>
              <a:rPr lang="en-US" sz="2400" dirty="0" err="1"/>
              <a:t>dosen</a:t>
            </a:r>
            <a:r>
              <a:rPr lang="en-US" sz="2400" dirty="0"/>
              <a:t>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tulisan</a:t>
            </a:r>
            <a:r>
              <a:rPr lang="en-US" sz="2400" dirty="0"/>
              <a:t> yang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dipublikasikan</a:t>
            </a:r>
            <a:r>
              <a:rPr lang="en-US" sz="2400" dirty="0"/>
              <a:t> di </a:t>
            </a:r>
            <a:r>
              <a:rPr lang="en-US" sz="2400" dirty="0" err="1"/>
              <a:t>jurnal</a:t>
            </a:r>
            <a:r>
              <a:rPr lang="en-US" sz="2400" dirty="0"/>
              <a:t> nasional </a:t>
            </a:r>
            <a:r>
              <a:rPr lang="en-US" sz="2400" dirty="0" err="1"/>
              <a:t>terakreditasi</a:t>
            </a:r>
            <a:r>
              <a:rPr lang="en-US" sz="2400" dirty="0"/>
              <a:t> dan </a:t>
            </a:r>
            <a:r>
              <a:rPr lang="en-US" sz="2400" dirty="0" err="1"/>
              <a:t>internasional</a:t>
            </a:r>
            <a:r>
              <a:rPr lang="en-US" sz="2400" dirty="0"/>
              <a:t> </a:t>
            </a:r>
            <a:r>
              <a:rPr lang="en-US" sz="2400" dirty="0" err="1"/>
              <a:t>bereputasi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Institusi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terakreditasi</a:t>
            </a:r>
            <a:r>
              <a:rPr lang="en-US" sz="2400" dirty="0"/>
              <a:t> di </a:t>
            </a:r>
            <a:r>
              <a:rPr lang="en-US" sz="2400" dirty="0" err="1"/>
              <a:t>Quacquarelli</a:t>
            </a:r>
            <a:r>
              <a:rPr lang="en-US" sz="2400" dirty="0"/>
              <a:t> Symonds (QS) (**)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27AC750-7C10-459B-BC69-39F4BBDF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en-US" sz="4800" b="1" dirty="0"/>
              <a:t>T</a:t>
            </a:r>
            <a:r>
              <a:rPr lang="en-US" sz="3600" b="1" dirty="0"/>
              <a:t>ONGGAK-</a:t>
            </a:r>
            <a:r>
              <a:rPr lang="en-US" sz="4800" b="1" dirty="0"/>
              <a:t>T</a:t>
            </a:r>
            <a:r>
              <a:rPr lang="en-US" sz="3600" b="1" dirty="0"/>
              <a:t>ONGGAK </a:t>
            </a:r>
            <a:r>
              <a:rPr lang="en-US" sz="4800" b="1" dirty="0"/>
              <a:t>C</a:t>
            </a:r>
            <a:r>
              <a:rPr lang="en-US" sz="3600" b="1" dirty="0"/>
              <a:t>APAIAN (</a:t>
            </a:r>
            <a:r>
              <a:rPr lang="en-US" sz="4800" b="1" i="1" dirty="0"/>
              <a:t>M</a:t>
            </a:r>
            <a:r>
              <a:rPr lang="en-US" sz="3600" b="1" i="1" dirty="0"/>
              <a:t>ILESTONES</a:t>
            </a:r>
            <a:r>
              <a:rPr lang="en-US" sz="3600" b="1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3F88D7-E76D-4A53-A812-06F078AD129A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0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4. Tahun 2031-2034 (</a:t>
            </a:r>
            <a:r>
              <a:rPr lang="en-US" sz="2800" dirty="0" err="1">
                <a:solidFill>
                  <a:srgbClr val="7030A0"/>
                </a:solidFill>
              </a:rPr>
              <a:t>jangka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panjang</a:t>
            </a:r>
            <a:r>
              <a:rPr lang="en-US" sz="2800" dirty="0">
                <a:solidFill>
                  <a:srgbClr val="7030A0"/>
                </a:solidFill>
              </a:rPr>
              <a:t>):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Kampus</a:t>
            </a:r>
            <a:r>
              <a:rPr lang="en-US" sz="2400" dirty="0"/>
              <a:t> </a:t>
            </a:r>
            <a:r>
              <a:rPr lang="en-US" sz="2400" dirty="0" err="1"/>
              <a:t>internasional</a:t>
            </a:r>
            <a:r>
              <a:rPr lang="en-US" sz="2400" dirty="0"/>
              <a:t> (Asia </a:t>
            </a:r>
            <a:r>
              <a:rPr lang="en-US" sz="2400" dirty="0" err="1"/>
              <a:t>Pasifik</a:t>
            </a:r>
            <a:r>
              <a:rPr lang="en-US" sz="2400" dirty="0"/>
              <a:t>).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Rujukan</a:t>
            </a:r>
            <a:r>
              <a:rPr lang="en-US" sz="2400" dirty="0"/>
              <a:t> </a:t>
            </a:r>
            <a:r>
              <a:rPr lang="en-US" sz="2400" dirty="0" err="1"/>
              <a:t>internasional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‘</a:t>
            </a:r>
            <a:r>
              <a:rPr lang="en-US" sz="2400" i="1" dirty="0"/>
              <a:t>the wetland </a:t>
            </a:r>
            <a:r>
              <a:rPr lang="en-US" sz="2400" i="1" dirty="0" err="1"/>
              <a:t>centre</a:t>
            </a:r>
            <a:r>
              <a:rPr lang="en-US" sz="2400" i="1" dirty="0"/>
              <a:t> of excellence’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Guru </a:t>
            </a:r>
            <a:r>
              <a:rPr lang="en-US" sz="2400" dirty="0" err="1"/>
              <a:t>besar</a:t>
            </a:r>
            <a:r>
              <a:rPr lang="en-US" sz="2400" dirty="0"/>
              <a:t> &gt;= 50% dari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dosen</a:t>
            </a:r>
            <a:r>
              <a:rPr lang="en-US" sz="2400" dirty="0"/>
              <a:t>.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/>
              <a:t>Lebih</a:t>
            </a:r>
            <a:r>
              <a:rPr lang="en-US" sz="2400" dirty="0"/>
              <a:t> dari 30 program </a:t>
            </a:r>
            <a:r>
              <a:rPr lang="en-US" sz="2400" dirty="0" err="1"/>
              <a:t>studi</a:t>
            </a:r>
            <a:r>
              <a:rPr lang="en-US" sz="2400" dirty="0"/>
              <a:t> </a:t>
            </a:r>
            <a:r>
              <a:rPr lang="en-US" sz="2400" dirty="0" err="1"/>
              <a:t>bersertifikat</a:t>
            </a:r>
            <a:r>
              <a:rPr lang="en-US" sz="2400" dirty="0"/>
              <a:t> AUN  QA</a:t>
            </a:r>
          </a:p>
          <a:p>
            <a:pPr marL="640080" lvl="2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Institusi </a:t>
            </a:r>
            <a:r>
              <a:rPr lang="en-US" sz="2400" dirty="0" err="1"/>
              <a:t>sudah</a:t>
            </a:r>
            <a:r>
              <a:rPr lang="en-US" sz="2400" dirty="0"/>
              <a:t> </a:t>
            </a:r>
            <a:r>
              <a:rPr lang="en-US" sz="2400" dirty="0" err="1"/>
              <a:t>terakreditasi</a:t>
            </a:r>
            <a:r>
              <a:rPr lang="en-US" sz="2400" dirty="0"/>
              <a:t> di </a:t>
            </a:r>
            <a:r>
              <a:rPr lang="en-US" sz="2400" dirty="0" err="1"/>
              <a:t>Quacquarelli</a:t>
            </a:r>
            <a:r>
              <a:rPr lang="en-US" sz="2400" dirty="0"/>
              <a:t> Symonds (QS) (***)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997296F-A03C-4D88-864A-F5756D72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en-US" sz="4800" b="1" dirty="0"/>
              <a:t>T</a:t>
            </a:r>
            <a:r>
              <a:rPr lang="en-US" sz="3600" b="1" dirty="0"/>
              <a:t>ONGGAK-</a:t>
            </a:r>
            <a:r>
              <a:rPr lang="en-US" sz="4800" b="1" dirty="0"/>
              <a:t>T</a:t>
            </a:r>
            <a:r>
              <a:rPr lang="en-US" sz="3600" b="1" dirty="0"/>
              <a:t>ONGGAK </a:t>
            </a:r>
            <a:r>
              <a:rPr lang="en-US" sz="4800" b="1" dirty="0"/>
              <a:t>C</a:t>
            </a:r>
            <a:r>
              <a:rPr lang="en-US" sz="3600" b="1" dirty="0"/>
              <a:t>APAIAN (</a:t>
            </a:r>
            <a:r>
              <a:rPr lang="en-US" sz="4800" b="1" i="1" dirty="0"/>
              <a:t>M</a:t>
            </a:r>
            <a:r>
              <a:rPr lang="en-US" sz="3600" b="1" i="1" dirty="0"/>
              <a:t>ILESTONES</a:t>
            </a:r>
            <a:r>
              <a:rPr lang="en-US" sz="3600" b="1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64EB523-3C8A-4A78-917E-0FD6E9D03286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5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599" y="171450"/>
            <a:ext cx="11128375" cy="541020"/>
          </a:xfrm>
        </p:spPr>
        <p:txBody>
          <a:bodyPr>
            <a:noAutofit/>
          </a:bodyPr>
          <a:lstStyle/>
          <a:p>
            <a:r>
              <a:rPr lang="fi-FI" sz="4800" b="1" dirty="0"/>
              <a:t>K</a:t>
            </a:r>
            <a:r>
              <a:rPr lang="fi-FI" sz="3600" b="1" dirty="0"/>
              <a:t>ELEMAHAN </a:t>
            </a:r>
            <a:r>
              <a:rPr lang="fi-FI" sz="4800" b="1" dirty="0"/>
              <a:t>ulm</a:t>
            </a:r>
            <a:r>
              <a:rPr lang="fi-FI" sz="3600" b="1" dirty="0"/>
              <a:t> </a:t>
            </a:r>
            <a:r>
              <a:rPr lang="fi-FI" sz="4800" b="1" dirty="0"/>
              <a:t>S</a:t>
            </a:r>
            <a:r>
              <a:rPr lang="fi-FI" sz="3600" b="1" dirty="0"/>
              <a:t>AAT </a:t>
            </a:r>
            <a:r>
              <a:rPr lang="fi-FI" sz="4800" b="1" dirty="0"/>
              <a:t>I</a:t>
            </a:r>
            <a:r>
              <a:rPr lang="fi-FI" sz="3600" b="1" dirty="0"/>
              <a:t>NI</a:t>
            </a:r>
            <a:endParaRPr lang="en-US" sz="36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0EC459-4B52-4150-84AB-870E75ACF69E}"/>
              </a:ext>
            </a:extLst>
          </p:cNvPr>
          <p:cNvSpPr txBox="1">
            <a:spLocks/>
          </p:cNvSpPr>
          <p:nvPr/>
        </p:nvSpPr>
        <p:spPr>
          <a:xfrm>
            <a:off x="314325" y="1068704"/>
            <a:ext cx="11877675" cy="541996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007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Visi </a:t>
            </a:r>
            <a:r>
              <a:rPr lang="en-US" sz="2800" dirty="0" err="1">
                <a:solidFill>
                  <a:srgbClr val="7030A0"/>
                </a:solidFill>
              </a:rPr>
              <a:t>misi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didukung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dengan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strategi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atau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mekanisme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kontrol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terhadap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pencapaian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visi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misi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secara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berkala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berkelanjutan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sehingga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pelaksanaan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strategi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pencapaian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visi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sudah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disusun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tidak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berjalan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efektif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Renstra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renop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masih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mendukung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visi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misi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akan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unggul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berdaya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saing</a:t>
            </a:r>
            <a:r>
              <a:rPr lang="en-US" sz="2800" dirty="0">
                <a:solidFill>
                  <a:srgbClr val="7030A0"/>
                </a:solidFill>
              </a:rPr>
              <a:t> di </a:t>
            </a:r>
            <a:r>
              <a:rPr lang="en-US" sz="2800" dirty="0" err="1">
                <a:solidFill>
                  <a:srgbClr val="7030A0"/>
                </a:solidFill>
              </a:rPr>
              <a:t>bidang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lingkungan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lahan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basah</a:t>
            </a:r>
            <a:r>
              <a:rPr lang="en-US" sz="2800" dirty="0">
                <a:solidFill>
                  <a:srgbClr val="7030A0"/>
                </a:solidFill>
              </a:rPr>
              <a:t> di </a:t>
            </a:r>
            <a:r>
              <a:rPr lang="en-US" sz="2800" dirty="0" err="1">
                <a:solidFill>
                  <a:srgbClr val="7030A0"/>
                </a:solidFill>
              </a:rPr>
              <a:t>tingkat</a:t>
            </a:r>
            <a:r>
              <a:rPr lang="en-US" sz="2800" dirty="0">
                <a:solidFill>
                  <a:srgbClr val="7030A0"/>
                </a:solidFill>
              </a:rPr>
              <a:t> Asia </a:t>
            </a:r>
            <a:r>
              <a:rPr lang="en-US" sz="2800" dirty="0" err="1">
                <a:solidFill>
                  <a:srgbClr val="7030A0"/>
                </a:solidFill>
              </a:rPr>
              <a:t>Pasifik</a:t>
            </a:r>
            <a:r>
              <a:rPr lang="en-US" sz="2800" dirty="0">
                <a:solidFill>
                  <a:srgbClr val="7030A0"/>
                </a:solidFill>
              </a:rPr>
              <a:t> tahun 2029</a:t>
            </a:r>
          </a:p>
          <a:p>
            <a:pPr marL="56007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ada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peraturan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atau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edaran</a:t>
            </a:r>
            <a:r>
              <a:rPr lang="en-US" sz="2800" dirty="0">
                <a:solidFill>
                  <a:srgbClr val="7030A0"/>
                </a:solidFill>
              </a:rPr>
              <a:t> dari Rektor yang </a:t>
            </a:r>
            <a:r>
              <a:rPr lang="en-US" sz="2800" dirty="0" err="1">
                <a:solidFill>
                  <a:srgbClr val="7030A0"/>
                </a:solidFill>
              </a:rPr>
              <a:t>menyatakan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visi</a:t>
            </a:r>
            <a:r>
              <a:rPr lang="en-US" sz="2800" i="1" dirty="0">
                <a:solidFill>
                  <a:srgbClr val="7030A0"/>
                </a:solidFill>
              </a:rPr>
              <a:t> dan </a:t>
            </a:r>
            <a:r>
              <a:rPr lang="en-US" sz="2800" i="1" dirty="0" err="1">
                <a:solidFill>
                  <a:srgbClr val="7030A0"/>
                </a:solidFill>
              </a:rPr>
              <a:t>misi</a:t>
            </a:r>
            <a:r>
              <a:rPr lang="en-US" sz="2800" i="1" dirty="0">
                <a:solidFill>
                  <a:srgbClr val="7030A0"/>
                </a:solidFill>
              </a:rPr>
              <a:t>  </a:t>
            </a:r>
            <a:r>
              <a:rPr lang="en-US" sz="2800" dirty="0" err="1">
                <a:solidFill>
                  <a:srgbClr val="7030A0"/>
                </a:solidFill>
              </a:rPr>
              <a:t>wajib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dijadikan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acuan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penjabaran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renstra</a:t>
            </a:r>
            <a:r>
              <a:rPr lang="en-US" sz="2800" dirty="0">
                <a:solidFill>
                  <a:srgbClr val="7030A0"/>
                </a:solidFill>
              </a:rPr>
              <a:t> pada </a:t>
            </a:r>
            <a:r>
              <a:rPr lang="en-US" sz="2800" dirty="0" err="1">
                <a:solidFill>
                  <a:srgbClr val="7030A0"/>
                </a:solidFill>
              </a:rPr>
              <a:t>semua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tingkat</a:t>
            </a:r>
            <a:r>
              <a:rPr lang="en-US" sz="2800" dirty="0">
                <a:solidFill>
                  <a:srgbClr val="7030A0"/>
                </a:solidFill>
              </a:rPr>
              <a:t> unit kerja</a:t>
            </a:r>
          </a:p>
          <a:p>
            <a:pPr marL="56007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>
                <a:solidFill>
                  <a:srgbClr val="7030A0"/>
                </a:solidFill>
              </a:rPr>
              <a:t>Status PTN </a:t>
            </a:r>
            <a:r>
              <a:rPr lang="en-US" sz="2800" dirty="0" err="1">
                <a:solidFill>
                  <a:srgbClr val="7030A0"/>
                </a:solidFill>
              </a:rPr>
              <a:t>masih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satker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BLU </a:t>
            </a:r>
            <a:r>
              <a:rPr lang="en-US" sz="2800" dirty="0" err="1">
                <a:solidFill>
                  <a:srgbClr val="7030A0"/>
                </a:solidFill>
              </a:rPr>
              <a:t>sehingga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agak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terkendala</a:t>
            </a:r>
            <a:r>
              <a:rPr lang="en-US" sz="2800" dirty="0">
                <a:solidFill>
                  <a:srgbClr val="7030A0"/>
                </a:solidFill>
              </a:rPr>
              <a:t> dalam </a:t>
            </a:r>
            <a:r>
              <a:rPr lang="en-US" sz="2800" dirty="0" err="1">
                <a:solidFill>
                  <a:srgbClr val="7030A0"/>
                </a:solidFill>
              </a:rPr>
              <a:t>implementasi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manajemen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keuangan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  <a:p>
            <a:pPr marL="560070" indent="-51435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800" dirty="0" err="1">
                <a:solidFill>
                  <a:srgbClr val="7030A0"/>
                </a:solidFill>
              </a:rPr>
              <a:t>Sistem</a:t>
            </a:r>
            <a:r>
              <a:rPr lang="en-US" sz="2800" dirty="0">
                <a:solidFill>
                  <a:srgbClr val="7030A0"/>
                </a:solidFill>
              </a:rPr>
              <a:t> tata </a:t>
            </a:r>
            <a:r>
              <a:rPr lang="en-US" sz="2800" dirty="0" err="1">
                <a:solidFill>
                  <a:srgbClr val="7030A0"/>
                </a:solidFill>
              </a:rPr>
              <a:t>pamong</a:t>
            </a:r>
            <a:r>
              <a:rPr lang="en-US" sz="2800" dirty="0">
                <a:solidFill>
                  <a:srgbClr val="7030A0"/>
                </a:solidFill>
              </a:rPr>
              <a:t> yang </a:t>
            </a:r>
            <a:r>
              <a:rPr lang="en-US" sz="2800" dirty="0" err="1">
                <a:solidFill>
                  <a:srgbClr val="7030A0"/>
                </a:solidFill>
              </a:rPr>
              <a:t>belum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memiliki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dokumen</a:t>
            </a:r>
            <a:r>
              <a:rPr lang="en-US" sz="2800" dirty="0">
                <a:solidFill>
                  <a:srgbClr val="7030A0"/>
                </a:solidFill>
              </a:rPr>
              <a:t> dan </a:t>
            </a:r>
            <a:r>
              <a:rPr lang="en-US" sz="2800" dirty="0" err="1">
                <a:solidFill>
                  <a:srgbClr val="7030A0"/>
                </a:solidFill>
              </a:rPr>
              <a:t>kebijakan</a:t>
            </a:r>
            <a:r>
              <a:rPr lang="en-US" sz="2800" dirty="0">
                <a:solidFill>
                  <a:srgbClr val="7030A0"/>
                </a:solidFill>
              </a:rPr>
              <a:t>. </a:t>
            </a:r>
            <a:r>
              <a:rPr lang="en-US" sz="2800" dirty="0" err="1">
                <a:solidFill>
                  <a:srgbClr val="7030A0"/>
                </a:solidFill>
              </a:rPr>
              <a:t>Semua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mengacu</a:t>
            </a:r>
            <a:r>
              <a:rPr lang="en-US" sz="2800" dirty="0">
                <a:solidFill>
                  <a:srgbClr val="7030A0"/>
                </a:solidFill>
              </a:rPr>
              <a:t> kepada UU, PP, </a:t>
            </a:r>
            <a:r>
              <a:rPr lang="en-US" sz="2800" dirty="0" err="1">
                <a:solidFill>
                  <a:srgbClr val="7030A0"/>
                </a:solidFill>
              </a:rPr>
              <a:t>Permen</a:t>
            </a:r>
            <a:r>
              <a:rPr lang="en-US" sz="2800" dirty="0">
                <a:solidFill>
                  <a:srgbClr val="7030A0"/>
                </a:solidFill>
              </a:rPr>
              <a:t>. </a:t>
            </a:r>
            <a:r>
              <a:rPr lang="en-US" sz="2800" dirty="0" err="1">
                <a:solidFill>
                  <a:srgbClr val="7030A0"/>
                </a:solidFill>
              </a:rPr>
              <a:t>Padahal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sistem</a:t>
            </a:r>
            <a:r>
              <a:rPr lang="en-US" sz="2800" dirty="0">
                <a:solidFill>
                  <a:srgbClr val="7030A0"/>
                </a:solidFill>
              </a:rPr>
              <a:t> tata </a:t>
            </a:r>
            <a:r>
              <a:rPr lang="en-US" sz="2800" dirty="0" err="1">
                <a:solidFill>
                  <a:srgbClr val="7030A0"/>
                </a:solidFill>
              </a:rPr>
              <a:t>pamong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membutuhkan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peraturan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rektor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turunan</a:t>
            </a:r>
            <a:r>
              <a:rPr lang="en-US" sz="2800" dirty="0">
                <a:solidFill>
                  <a:srgbClr val="7030A0"/>
                </a:solidFill>
              </a:rPr>
              <a:t> dari UU, PP dan </a:t>
            </a:r>
            <a:r>
              <a:rPr lang="en-US" sz="2800" dirty="0" err="1">
                <a:solidFill>
                  <a:srgbClr val="7030A0"/>
                </a:solidFill>
              </a:rPr>
              <a:t>Permen</a:t>
            </a:r>
            <a:r>
              <a:rPr lang="en-US" sz="28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09EEB-FECF-4B54-BA4C-700A8EE2B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25" y="6385560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F7C9DA-3E1E-4836-AFD7-93CF060D9AED}"/>
              </a:ext>
            </a:extLst>
          </p:cNvPr>
          <p:cNvSpPr/>
          <p:nvPr/>
        </p:nvSpPr>
        <p:spPr>
          <a:xfrm>
            <a:off x="8974925" y="6488668"/>
            <a:ext cx="3135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Arial" panose="020B0604020202020204" pitchFamily="34" charset="0"/>
              </a:rPr>
              <a:t>a smart, greenly built university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B2CE3-9481-43EC-8338-F858FCBB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906" flipH="1">
            <a:off x="843798" y="365566"/>
            <a:ext cx="1189520" cy="100914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F9B7A2-AAEF-4A8B-B71B-DBF082CDF0C6}"/>
              </a:ext>
            </a:extLst>
          </p:cNvPr>
          <p:cNvCxnSpPr>
            <a:cxnSpLocks/>
          </p:cNvCxnSpPr>
          <p:nvPr/>
        </p:nvCxnSpPr>
        <p:spPr>
          <a:xfrm>
            <a:off x="1019908" y="589378"/>
            <a:ext cx="10287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54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Health and fitness presentation (widescreen)</Template>
  <TotalTime>742</TotalTime>
  <Words>1417</Words>
  <Application>Microsoft Office PowerPoint</Application>
  <PresentationFormat>Widescreen</PresentationFormat>
  <Paragraphs>163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Verdana</vt:lpstr>
      <vt:lpstr>Wingdings</vt:lpstr>
      <vt:lpstr>Health Fitness 16x9</vt:lpstr>
      <vt:lpstr>PowerPoint Presentation</vt:lpstr>
      <vt:lpstr>VISI-MISI CALON REKTOR Universitas lambung Mangkurat</vt:lpstr>
      <vt:lpstr>visi</vt:lpstr>
      <vt:lpstr>Nilai-nilai</vt:lpstr>
      <vt:lpstr>TONGGAK-TONGGAK CAPAIAN (MILESTONES)</vt:lpstr>
      <vt:lpstr>TONGGAK-TONGGAK CAPAIAN (MILESTONES)</vt:lpstr>
      <vt:lpstr>TONGGAK-TONGGAK CAPAIAN (MILESTONES)</vt:lpstr>
      <vt:lpstr>TONGGAK-TONGGAK CAPAIAN (MILESTONES)</vt:lpstr>
      <vt:lpstr>KELEMAHAN ulm SAAT INI</vt:lpstr>
      <vt:lpstr>KELEMAHAN ulm SAAT INI</vt:lpstr>
      <vt:lpstr>KELEMAHAN ulm SAAT INI</vt:lpstr>
      <vt:lpstr>KELEMAHAN ulm SAAT INI</vt:lpstr>
      <vt:lpstr>KELEMAHAN ulm SAAT INI</vt:lpstr>
      <vt:lpstr>KELEMAHAN ulm SAAT INI</vt:lpstr>
      <vt:lpstr>Misi (2019 – 2022)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Kebijakan, tujuan, dan program</vt:lpstr>
      <vt:lpstr>Ide pengembangan kampus</vt:lpstr>
      <vt:lpstr>Lebih detil:</vt:lpstr>
      <vt:lpstr>Terima kasih............................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VISI-MISI CALON REKTOR</dc:title>
  <dc:creator>Rustam Effendi</dc:creator>
  <cp:lastModifiedBy>Rustam Effendi</cp:lastModifiedBy>
  <cp:revision>126</cp:revision>
  <dcterms:created xsi:type="dcterms:W3CDTF">2018-05-28T11:20:43Z</dcterms:created>
  <dcterms:modified xsi:type="dcterms:W3CDTF">2018-05-29T05:13:18Z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