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654CF2DF-B7B9-4F44-85A7-76CE5EE1EC20}" type="datetimeFigureOut">
              <a:rPr lang="en-IN" smtClean="0"/>
              <a:t>03-02-2023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FC7B5E9-D7E7-44DD-86CF-8D050DC8DF5D}" type="slidenum">
              <a:rPr lang="en-IN" smtClean="0"/>
              <a:t>‹#›</a:t>
            </a:fld>
            <a:endParaRPr lang="en-IN"/>
          </a:p>
        </p:txBody>
      </p:sp>
    </p:spTree>
    <p:extLst>
      <p:ext uri="{BB962C8B-B14F-4D97-AF65-F5344CB8AC3E}">
        <p14:creationId xmlns:p14="http://schemas.microsoft.com/office/powerpoint/2010/main" val="360841651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4CF2DF-B7B9-4F44-85A7-76CE5EE1EC20}" type="datetimeFigureOut">
              <a:rPr lang="en-IN" smtClean="0"/>
              <a:t>03-02-2023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C7B5E9-D7E7-44DD-86CF-8D050DC8DF5D}" type="slidenum">
              <a:rPr lang="en-IN" smtClean="0"/>
              <a:t>‹#›</a:t>
            </a:fld>
            <a:endParaRPr lang="en-IN"/>
          </a:p>
        </p:txBody>
      </p:sp>
    </p:spTree>
    <p:extLst>
      <p:ext uri="{BB962C8B-B14F-4D97-AF65-F5344CB8AC3E}">
        <p14:creationId xmlns:p14="http://schemas.microsoft.com/office/powerpoint/2010/main" val="448169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4CF2DF-B7B9-4F44-85A7-76CE5EE1EC20}" type="datetimeFigureOut">
              <a:rPr lang="en-IN" smtClean="0"/>
              <a:t>03-02-2023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FC7B5E9-D7E7-44DD-86CF-8D050DC8DF5D}" type="slidenum">
              <a:rPr lang="en-IN" smtClean="0"/>
              <a:t>‹#›</a:t>
            </a:fld>
            <a:endParaRPr lang="en-IN"/>
          </a:p>
        </p:txBody>
      </p:sp>
    </p:spTree>
    <p:extLst>
      <p:ext uri="{BB962C8B-B14F-4D97-AF65-F5344CB8AC3E}">
        <p14:creationId xmlns:p14="http://schemas.microsoft.com/office/powerpoint/2010/main" val="1635791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4CF2DF-B7B9-4F44-85A7-76CE5EE1EC20}" type="datetimeFigureOut">
              <a:rPr lang="en-IN" smtClean="0"/>
              <a:t>03-02-2023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FC7B5E9-D7E7-44DD-86CF-8D050DC8DF5D}" type="slidenum">
              <a:rPr lang="en-IN" smtClean="0"/>
              <a:t>‹#›</a:t>
            </a:fld>
            <a:endParaRPr lang="en-IN"/>
          </a:p>
        </p:txBody>
      </p:sp>
    </p:spTree>
    <p:extLst>
      <p:ext uri="{BB962C8B-B14F-4D97-AF65-F5344CB8AC3E}">
        <p14:creationId xmlns:p14="http://schemas.microsoft.com/office/powerpoint/2010/main" val="872906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654CF2DF-B7B9-4F44-85A7-76CE5EE1EC20}" type="datetimeFigureOut">
              <a:rPr lang="en-IN" smtClean="0"/>
              <a:t>03-02-2023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FC7B5E9-D7E7-44DD-86CF-8D050DC8DF5D}" type="slidenum">
              <a:rPr lang="en-IN" smtClean="0"/>
              <a:t>‹#›</a:t>
            </a:fld>
            <a:endParaRPr lang="en-IN"/>
          </a:p>
        </p:txBody>
      </p:sp>
    </p:spTree>
    <p:extLst>
      <p:ext uri="{BB962C8B-B14F-4D97-AF65-F5344CB8AC3E}">
        <p14:creationId xmlns:p14="http://schemas.microsoft.com/office/powerpoint/2010/main" val="47160224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654CF2DF-B7B9-4F44-85A7-76CE5EE1EC20}" type="datetimeFigureOut">
              <a:rPr lang="en-IN" smtClean="0"/>
              <a:t>03-02-2023</a:t>
            </a:fld>
            <a:endParaRPr lang="en-IN"/>
          </a:p>
        </p:txBody>
      </p:sp>
      <p:sp>
        <p:nvSpPr>
          <p:cNvPr id="9" name="Footer Placeholder 8"/>
          <p:cNvSpPr>
            <a:spLocks noGrp="1"/>
          </p:cNvSpPr>
          <p:nvPr>
            <p:ph type="ftr" sz="quarter" idx="11"/>
          </p:nvPr>
        </p:nvSpPr>
        <p:spPr/>
        <p:txBody>
          <a:bodyPr/>
          <a:lstStyle/>
          <a:p>
            <a:endParaRPr lang="en-IN"/>
          </a:p>
        </p:txBody>
      </p:sp>
      <p:sp>
        <p:nvSpPr>
          <p:cNvPr id="10" name="Slide Number Placeholder 9"/>
          <p:cNvSpPr>
            <a:spLocks noGrp="1"/>
          </p:cNvSpPr>
          <p:nvPr>
            <p:ph type="sldNum" sz="quarter" idx="12"/>
          </p:nvPr>
        </p:nvSpPr>
        <p:spPr/>
        <p:txBody>
          <a:bodyPr/>
          <a:lstStyle/>
          <a:p>
            <a:fld id="{8FC7B5E9-D7E7-44DD-86CF-8D050DC8DF5D}" type="slidenum">
              <a:rPr lang="en-IN" smtClean="0"/>
              <a:t>‹#›</a:t>
            </a:fld>
            <a:endParaRPr lang="en-IN"/>
          </a:p>
        </p:txBody>
      </p:sp>
    </p:spTree>
    <p:extLst>
      <p:ext uri="{BB962C8B-B14F-4D97-AF65-F5344CB8AC3E}">
        <p14:creationId xmlns:p14="http://schemas.microsoft.com/office/powerpoint/2010/main" val="3598592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654CF2DF-B7B9-4F44-85A7-76CE5EE1EC20}" type="datetimeFigureOut">
              <a:rPr lang="en-IN" smtClean="0"/>
              <a:t>03-02-2023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FC7B5E9-D7E7-44DD-86CF-8D050DC8DF5D}" type="slidenum">
              <a:rPr lang="en-IN" smtClean="0"/>
              <a:t>‹#›</a:t>
            </a:fld>
            <a:endParaRPr lang="en-IN"/>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55152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4CF2DF-B7B9-4F44-85A7-76CE5EE1EC20}" type="datetimeFigureOut">
              <a:rPr lang="en-IN" smtClean="0"/>
              <a:t>03-02-2023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FC7B5E9-D7E7-44DD-86CF-8D050DC8DF5D}" type="slidenum">
              <a:rPr lang="en-IN" smtClean="0"/>
              <a:t>‹#›</a:t>
            </a:fld>
            <a:endParaRPr lang="en-IN"/>
          </a:p>
        </p:txBody>
      </p:sp>
    </p:spTree>
    <p:extLst>
      <p:ext uri="{BB962C8B-B14F-4D97-AF65-F5344CB8AC3E}">
        <p14:creationId xmlns:p14="http://schemas.microsoft.com/office/powerpoint/2010/main" val="245415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F2DF-B7B9-4F44-85A7-76CE5EE1EC20}" type="datetimeFigureOut">
              <a:rPr lang="en-IN" smtClean="0"/>
              <a:t>03-02-2023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FC7B5E9-D7E7-44DD-86CF-8D050DC8DF5D}" type="slidenum">
              <a:rPr lang="en-IN" smtClean="0"/>
              <a:t>‹#›</a:t>
            </a:fld>
            <a:endParaRPr lang="en-IN"/>
          </a:p>
        </p:txBody>
      </p:sp>
    </p:spTree>
    <p:extLst>
      <p:ext uri="{BB962C8B-B14F-4D97-AF65-F5344CB8AC3E}">
        <p14:creationId xmlns:p14="http://schemas.microsoft.com/office/powerpoint/2010/main" val="3421351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654CF2DF-B7B9-4F44-85A7-76CE5EE1EC20}" type="datetimeFigureOut">
              <a:rPr lang="en-IN" smtClean="0"/>
              <a:t>03-02-2023</a:t>
            </a:fld>
            <a:endParaRPr lang="en-IN"/>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IN"/>
          </a:p>
        </p:txBody>
      </p:sp>
      <p:sp>
        <p:nvSpPr>
          <p:cNvPr id="11" name="Slide Number Placeholder 10"/>
          <p:cNvSpPr>
            <a:spLocks noGrp="1"/>
          </p:cNvSpPr>
          <p:nvPr>
            <p:ph type="sldNum" sz="quarter" idx="12"/>
          </p:nvPr>
        </p:nvSpPr>
        <p:spPr/>
        <p:txBody>
          <a:bodyPr/>
          <a:lstStyle/>
          <a:p>
            <a:fld id="{8FC7B5E9-D7E7-44DD-86CF-8D050DC8DF5D}" type="slidenum">
              <a:rPr lang="en-IN" smtClean="0"/>
              <a:t>‹#›</a:t>
            </a:fld>
            <a:endParaRPr lang="en-IN"/>
          </a:p>
        </p:txBody>
      </p:sp>
    </p:spTree>
    <p:extLst>
      <p:ext uri="{BB962C8B-B14F-4D97-AF65-F5344CB8AC3E}">
        <p14:creationId xmlns:p14="http://schemas.microsoft.com/office/powerpoint/2010/main" val="186914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654CF2DF-B7B9-4F44-85A7-76CE5EE1EC20}" type="datetimeFigureOut">
              <a:rPr lang="en-IN" smtClean="0"/>
              <a:t>03-02-2023</a:t>
            </a:fld>
            <a:endParaRPr lang="en-IN"/>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IN"/>
          </a:p>
        </p:txBody>
      </p:sp>
      <p:sp>
        <p:nvSpPr>
          <p:cNvPr id="10" name="Slide Number Placeholder 9"/>
          <p:cNvSpPr>
            <a:spLocks noGrp="1"/>
          </p:cNvSpPr>
          <p:nvPr>
            <p:ph type="sldNum" sz="quarter" idx="12"/>
          </p:nvPr>
        </p:nvSpPr>
        <p:spPr/>
        <p:txBody>
          <a:bodyPr/>
          <a:lstStyle/>
          <a:p>
            <a:fld id="{8FC7B5E9-D7E7-44DD-86CF-8D050DC8DF5D}" type="slidenum">
              <a:rPr lang="en-IN" smtClean="0"/>
              <a:t>‹#›</a:t>
            </a:fld>
            <a:endParaRPr lang="en-IN"/>
          </a:p>
        </p:txBody>
      </p:sp>
    </p:spTree>
    <p:extLst>
      <p:ext uri="{BB962C8B-B14F-4D97-AF65-F5344CB8AC3E}">
        <p14:creationId xmlns:p14="http://schemas.microsoft.com/office/powerpoint/2010/main" val="579515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654CF2DF-B7B9-4F44-85A7-76CE5EE1EC20}" type="datetimeFigureOut">
              <a:rPr lang="en-IN" smtClean="0"/>
              <a:t>03-02-2023</a:t>
            </a:fld>
            <a:endParaRPr lang="en-IN"/>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IN"/>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FC7B5E9-D7E7-44DD-86CF-8D050DC8DF5D}" type="slidenum">
              <a:rPr lang="en-IN" smtClean="0"/>
              <a:t>‹#›</a:t>
            </a:fld>
            <a:endParaRPr lang="en-IN"/>
          </a:p>
        </p:txBody>
      </p:sp>
    </p:spTree>
    <p:extLst>
      <p:ext uri="{BB962C8B-B14F-4D97-AF65-F5344CB8AC3E}">
        <p14:creationId xmlns:p14="http://schemas.microsoft.com/office/powerpoint/2010/main" val="3300612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ngineersacademy.org/programs/foundation-classroom-program-gate-psus-2024/"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ngineersacademy.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7B5452C-111A-0BE4-F324-1BA1D1277374}"/>
              </a:ext>
            </a:extLst>
          </p:cNvPr>
          <p:cNvSpPr txBox="1"/>
          <p:nvPr/>
        </p:nvSpPr>
        <p:spPr>
          <a:xfrm>
            <a:off x="0" y="0"/>
            <a:ext cx="8348869" cy="400110"/>
          </a:xfrm>
          <a:prstGeom prst="rect">
            <a:avLst/>
          </a:prstGeom>
          <a:noFill/>
        </p:spPr>
        <p:txBody>
          <a:bodyPr wrap="square" rtlCol="0">
            <a:spAutoFit/>
          </a:bodyPr>
          <a:lstStyle/>
          <a:p>
            <a:pPr marL="342900" indent="-342900" algn="l">
              <a:buFont typeface="Wingdings" panose="05000000000000000000" pitchFamily="2" charset="2"/>
              <a:buChar char="v"/>
            </a:pPr>
            <a:r>
              <a:rPr lang="en-US" sz="2000" b="0" i="0" dirty="0">
                <a:solidFill>
                  <a:srgbClr val="7030A0"/>
                </a:solidFill>
                <a:effectLst/>
                <a:latin typeface="Georgia" panose="02040502050405020303" pitchFamily="18" charset="0"/>
              </a:rPr>
              <a:t>Smart Tips to Score Good Marks in GATE Exam 2024</a:t>
            </a:r>
            <a:endParaRPr lang="en-IN" sz="2000" dirty="0">
              <a:solidFill>
                <a:srgbClr val="7030A0"/>
              </a:solidFill>
              <a:latin typeface="Georgia" panose="02040502050405020303" pitchFamily="18" charset="0"/>
            </a:endParaRPr>
          </a:p>
        </p:txBody>
      </p:sp>
      <p:sp>
        <p:nvSpPr>
          <p:cNvPr id="5" name="TextBox 4">
            <a:extLst>
              <a:ext uri="{FF2B5EF4-FFF2-40B4-BE49-F238E27FC236}">
                <a16:creationId xmlns:a16="http://schemas.microsoft.com/office/drawing/2014/main" id="{1EA560DE-2C7D-92ED-D4F7-50AD98BC80A4}"/>
              </a:ext>
            </a:extLst>
          </p:cNvPr>
          <p:cNvSpPr txBox="1"/>
          <p:nvPr/>
        </p:nvSpPr>
        <p:spPr>
          <a:xfrm>
            <a:off x="0" y="562137"/>
            <a:ext cx="12099234" cy="6463308"/>
          </a:xfrm>
          <a:prstGeom prst="rect">
            <a:avLst/>
          </a:prstGeom>
          <a:noFill/>
        </p:spPr>
        <p:txBody>
          <a:bodyPr wrap="square" rtlCol="0">
            <a:spAutoFit/>
          </a:bodyPr>
          <a:lstStyle/>
          <a:p>
            <a:pPr algn="just">
              <a:spcAft>
                <a:spcPts val="0"/>
              </a:spcAft>
            </a:pPr>
            <a:r>
              <a:rPr lang="en-US" sz="1800" b="1" i="0" dirty="0">
                <a:solidFill>
                  <a:srgbClr val="000000"/>
                </a:solidFill>
                <a:effectLst/>
                <a:latin typeface="Calibri" panose="020F0502020204030204" pitchFamily="34" charset="0"/>
              </a:rPr>
              <a:t>Gate Exam Pattern Breakdown</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sz="1800" b="0" i="0" dirty="0">
                <a:solidFill>
                  <a:srgbClr val="000000"/>
                </a:solidFill>
                <a:effectLst/>
                <a:latin typeface="Calibri" panose="020F0502020204030204" pitchFamily="34" charset="0"/>
              </a:rPr>
              <a:t>Students must perform well on one of the most challenging competitive engineering exams; studying for it is not easy. Here is where students need to understand the importance of a strong foundation and the need for a concentrated GATE exam 2024 preparation. In order to obtain a better sense of the kinds of questions that will be asked in the main test, candidates for GATE 2024 might refer to the paper pattern from GATE 2023. Along with reviewing the GATE exam pattern, students must also review the syllabus for the </a:t>
            </a:r>
            <a:r>
              <a:rPr lang="en-US" sz="1800" b="1" i="0" u="none" strike="noStrike" dirty="0">
                <a:solidFill>
                  <a:srgbClr val="7030A0"/>
                </a:solidFill>
                <a:effectLst/>
                <a:latin typeface="Calibri" panose="020F0502020204030204" pitchFamily="34" charset="0"/>
                <a:hlinkClick r:id="rId2">
                  <a:extLst>
                    <a:ext uri="{A12FA001-AC4F-418D-AE19-62706E023703}">
                      <ahyp:hlinkClr xmlns:ahyp="http://schemas.microsoft.com/office/drawing/2018/hyperlinkcolor" val="tx"/>
                    </a:ext>
                  </a:extLst>
                </a:hlinkClick>
              </a:rPr>
              <a:t>GATE exam 2024</a:t>
            </a:r>
            <a:r>
              <a:rPr lang="en-US" sz="1800" b="0" i="0" dirty="0">
                <a:solidFill>
                  <a:srgbClr val="000000"/>
                </a:solidFill>
                <a:effectLst/>
                <a:latin typeface="Calibri" panose="020F0502020204030204" pitchFamily="34" charset="0"/>
              </a:rPr>
              <a:t>. Students should also look for their course structures because two new disciplines, Naval Architectural &amp; Marine Engineering and Geomatics Engineering, were added to the GATE 2023 syllabus last year. Candidates need to learn more about the top GATE coaching in India so they may plan appropriately for the GATE 2024 exam.</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sz="1800" b="1" i="0" dirty="0">
                <a:solidFill>
                  <a:srgbClr val="000000"/>
                </a:solidFill>
                <a:effectLst/>
                <a:latin typeface="Calibri" panose="020F0502020204030204" pitchFamily="34" charset="0"/>
              </a:rPr>
              <a:t>Helpful Tips &amp; Tricks to ace the GATE exam</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sz="1800" b="0" i="0" dirty="0">
                <a:solidFill>
                  <a:srgbClr val="000000"/>
                </a:solidFill>
                <a:effectLst/>
                <a:latin typeface="Calibri" panose="020F0502020204030204" pitchFamily="34" charset="0"/>
              </a:rPr>
              <a:t>Each year, a large number of applicants submit GATE exam applications. For students preparing for challenging exams, our country has tremendous educational potential. Students work hard to accomplish their goals, and a supportive coaching group gives them an advantage over other applicants. Coaching classes save the majority of the time that would otherwise be lost locating notes and resources from various locations. One of India's most promising coaching </a:t>
            </a:r>
            <a:r>
              <a:rPr lang="en-US" sz="1800" b="0" i="0" dirty="0" err="1">
                <a:solidFill>
                  <a:srgbClr val="000000"/>
                </a:solidFill>
                <a:effectLst/>
                <a:latin typeface="Calibri" panose="020F0502020204030204" pitchFamily="34" charset="0"/>
              </a:rPr>
              <a:t>centres</a:t>
            </a:r>
            <a:r>
              <a:rPr lang="en-US" sz="1800" b="0" i="0" dirty="0">
                <a:solidFill>
                  <a:srgbClr val="000000"/>
                </a:solidFill>
                <a:effectLst/>
                <a:latin typeface="Calibri" panose="020F0502020204030204" pitchFamily="34" charset="0"/>
              </a:rPr>
              <a:t> for the </a:t>
            </a:r>
            <a:r>
              <a:rPr lang="en-US" sz="1800" b="1" i="0" u="none" strike="noStrike" dirty="0">
                <a:solidFill>
                  <a:srgbClr val="7030A0"/>
                </a:solidFill>
                <a:effectLst/>
                <a:latin typeface="Calibri" panose="020F0502020204030204" pitchFamily="34" charset="0"/>
                <a:hlinkClick r:id="rId2">
                  <a:extLst>
                    <a:ext uri="{A12FA001-AC4F-418D-AE19-62706E023703}">
                      <ahyp:hlinkClr xmlns:ahyp="http://schemas.microsoft.com/office/drawing/2018/hyperlinkcolor" val="tx"/>
                    </a:ext>
                  </a:extLst>
                </a:hlinkClick>
              </a:rPr>
              <a:t>GATE exam 2024 </a:t>
            </a:r>
            <a:r>
              <a:rPr lang="en-US" sz="1800" b="0" i="0" dirty="0">
                <a:solidFill>
                  <a:srgbClr val="000000"/>
                </a:solidFill>
                <a:effectLst/>
                <a:latin typeface="Calibri" panose="020F0502020204030204" pitchFamily="34" charset="0"/>
              </a:rPr>
              <a:t>is Engineers Academy. The tutoring company enjoys high levels of student confidence and has multiple satellite locations across the country. In compared to other coaching schools in the respective cities, Engineers Academy Delhi and the Jaipur facility are among the top. In order to achieve success, students who are serious about their studies and are hardworking typically enroll with the schools from Engineers academy. One of the most crucial pieces of advice for any student preparing for the GATE is to first register with a reputable tutoring facility. Some of the other helpful tips and tricks practiced by students over the years in order to score good marks and achieve higher ranks are discussed below:</a:t>
            </a:r>
            <a:endParaRPr lang="en-US" b="0" i="0" dirty="0">
              <a:solidFill>
                <a:srgbClr val="000000"/>
              </a:solidFill>
              <a:effectLst/>
              <a:latin typeface="Helvetica Neue"/>
            </a:endParaRPr>
          </a:p>
          <a:p>
            <a:endParaRPr lang="en-IN" dirty="0"/>
          </a:p>
        </p:txBody>
      </p:sp>
      <p:pic>
        <p:nvPicPr>
          <p:cNvPr id="7" name="Picture 6">
            <a:extLst>
              <a:ext uri="{FF2B5EF4-FFF2-40B4-BE49-F238E27FC236}">
                <a16:creationId xmlns:a16="http://schemas.microsoft.com/office/drawing/2014/main" id="{A3988E4A-98EB-6E9E-BED3-77B16E34DC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12473" y="105896"/>
            <a:ext cx="1774727" cy="375228"/>
          </a:xfrm>
          <a:prstGeom prst="rect">
            <a:avLst/>
          </a:prstGeom>
        </p:spPr>
      </p:pic>
    </p:spTree>
    <p:extLst>
      <p:ext uri="{BB962C8B-B14F-4D97-AF65-F5344CB8AC3E}">
        <p14:creationId xmlns:p14="http://schemas.microsoft.com/office/powerpoint/2010/main" val="2054527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F914079-14AF-6B7B-5783-343675F66B56}"/>
              </a:ext>
            </a:extLst>
          </p:cNvPr>
          <p:cNvSpPr txBox="1"/>
          <p:nvPr/>
        </p:nvSpPr>
        <p:spPr>
          <a:xfrm>
            <a:off x="194603" y="422031"/>
            <a:ext cx="11802794" cy="5632311"/>
          </a:xfrm>
          <a:prstGeom prst="rect">
            <a:avLst/>
          </a:prstGeom>
          <a:noFill/>
        </p:spPr>
        <p:txBody>
          <a:bodyPr wrap="square" rtlCol="0">
            <a:spAutoFit/>
          </a:bodyPr>
          <a:lstStyle/>
          <a:p>
            <a:pPr algn="just">
              <a:spcAft>
                <a:spcPts val="0"/>
              </a:spcAft>
            </a:pPr>
            <a:r>
              <a:rPr lang="en-US" sz="1800" b="1" i="0" dirty="0">
                <a:solidFill>
                  <a:srgbClr val="000000"/>
                </a:solidFill>
                <a:effectLst/>
                <a:latin typeface="Calibri" panose="020F0502020204030204" pitchFamily="34" charset="0"/>
              </a:rPr>
              <a:t>1. Take multiple mock tests</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sz="1800" b="0" i="0" dirty="0">
                <a:solidFill>
                  <a:srgbClr val="000000"/>
                </a:solidFill>
                <a:effectLst/>
                <a:latin typeface="Calibri" panose="020F0502020204030204" pitchFamily="34" charset="0"/>
              </a:rPr>
              <a:t>The </a:t>
            </a:r>
            <a:r>
              <a:rPr lang="en-US" sz="1800" b="1" i="0" u="none" strike="noStrike" dirty="0">
                <a:solidFill>
                  <a:srgbClr val="7030A0"/>
                </a:solidFill>
                <a:effectLst/>
                <a:latin typeface="Calibri" panose="020F0502020204030204" pitchFamily="34" charset="0"/>
                <a:hlinkClick r:id="rId2">
                  <a:extLst>
                    <a:ext uri="{A12FA001-AC4F-418D-AE19-62706E023703}">
                      <ahyp:hlinkClr xmlns:ahyp="http://schemas.microsoft.com/office/drawing/2018/hyperlinkcolor" val="tx"/>
                    </a:ext>
                  </a:extLst>
                </a:hlinkClick>
              </a:rPr>
              <a:t>best GATE coaching in India</a:t>
            </a:r>
            <a:r>
              <a:rPr lang="en-US" sz="1800" b="0" i="0" dirty="0">
                <a:solidFill>
                  <a:srgbClr val="7030A0"/>
                </a:solidFill>
                <a:effectLst/>
                <a:latin typeface="Calibri" panose="020F0502020204030204" pitchFamily="34" charset="0"/>
              </a:rPr>
              <a:t> </a:t>
            </a:r>
            <a:r>
              <a:rPr lang="en-US" sz="1800" b="0" i="0" dirty="0">
                <a:solidFill>
                  <a:srgbClr val="000000"/>
                </a:solidFill>
                <a:effectLst/>
                <a:latin typeface="Calibri" panose="020F0502020204030204" pitchFamily="34" charset="0"/>
              </a:rPr>
              <a:t>would undoubtedly assist you with your mock exams since they have an excellent question bank prepared. Try to finish the full curriculum at least two months before your exam. If you finish the course before the deadline, you'll have plenty of time to take several practice exams. Being technically proficient is not sufficient to pass the GATE exam because it is a timed paper. In just three hours, you must respond to 65 questions, some of which will have a </a:t>
            </a:r>
            <a:r>
              <a:rPr lang="en-US" b="0" i="0" dirty="0">
                <a:solidFill>
                  <a:srgbClr val="000000"/>
                </a:solidFill>
                <a:effectLst/>
                <a:latin typeface="Calibri" panose="020F0502020204030204" pitchFamily="34" charset="0"/>
              </a:rPr>
              <a:t>term</a:t>
            </a:r>
            <a:r>
              <a:rPr lang="en-US" sz="1800" b="0" i="0" dirty="0">
                <a:solidFill>
                  <a:srgbClr val="000000"/>
                </a:solidFill>
                <a:effectLst/>
                <a:latin typeface="Calibri" panose="020F0502020204030204" pitchFamily="34" charset="0"/>
              </a:rPr>
              <a:t> penalty. Additionally, you must be practice and accurate, thus time management is essential. Therefore, completing numerous practice exams will undoubtedly improve your performance.</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sz="1800" b="1" i="0" dirty="0">
                <a:solidFill>
                  <a:srgbClr val="000000"/>
                </a:solidFill>
                <a:effectLst/>
                <a:latin typeface="Calibri" panose="020F0502020204030204" pitchFamily="34" charset="0"/>
              </a:rPr>
              <a:t>2. Consulting best Books for Gate Preparation</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sz="1800" b="0" i="0" dirty="0">
                <a:solidFill>
                  <a:srgbClr val="000000"/>
                </a:solidFill>
                <a:effectLst/>
                <a:latin typeface="Calibri" panose="020F0502020204030204" pitchFamily="34" charset="0"/>
              </a:rPr>
              <a:t>Having a complete collection of study resources is crucial since during the initial stages of exam preparation, candidates must fully comprehend each and every idea. Additionally, this practice gives candidates a fantastic opportunity to get professors to promptly answer their questions.</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pPr algn="just">
              <a:spcAft>
                <a:spcPts val="0"/>
              </a:spcAft>
            </a:pPr>
            <a:r>
              <a:rPr lang="en-US" sz="1800" b="0" i="0" dirty="0">
                <a:solidFill>
                  <a:srgbClr val="000000"/>
                </a:solidFill>
                <a:effectLst/>
                <a:latin typeface="Calibri" panose="020F0502020204030204" pitchFamily="34" charset="0"/>
              </a:rPr>
              <a:t>For the greatest books on MCQ question types or for previous year test questions for various engineering branches, students should go no further than EA publications. In order to achieve their goals, aspirants must grasp their resources and make the greatest use of them.</a:t>
            </a:r>
            <a:endParaRPr lang="en-US" b="0" i="0" dirty="0">
              <a:solidFill>
                <a:srgbClr val="000000"/>
              </a:solidFill>
              <a:effectLst/>
              <a:latin typeface="Helvetica Neue"/>
            </a:endParaRPr>
          </a:p>
          <a:p>
            <a:pPr algn="just">
              <a:spcAft>
                <a:spcPts val="0"/>
              </a:spcAft>
            </a:pPr>
            <a:r>
              <a:rPr lang="en-US" b="0" i="0" dirty="0">
                <a:solidFill>
                  <a:srgbClr val="000000"/>
                </a:solidFill>
                <a:effectLst/>
                <a:latin typeface="Helvetica Neue"/>
              </a:rPr>
              <a:t> </a:t>
            </a:r>
          </a:p>
          <a:p>
            <a:endParaRPr lang="en-IN" dirty="0"/>
          </a:p>
        </p:txBody>
      </p:sp>
      <p:pic>
        <p:nvPicPr>
          <p:cNvPr id="5" name="Picture 4">
            <a:extLst>
              <a:ext uri="{FF2B5EF4-FFF2-40B4-BE49-F238E27FC236}">
                <a16:creationId xmlns:a16="http://schemas.microsoft.com/office/drawing/2014/main" id="{4A2EE27F-06AB-A5B6-C300-A803A8F300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12473" y="105896"/>
            <a:ext cx="1774727" cy="375228"/>
          </a:xfrm>
          <a:prstGeom prst="rect">
            <a:avLst/>
          </a:prstGeom>
        </p:spPr>
      </p:pic>
    </p:spTree>
    <p:extLst>
      <p:ext uri="{BB962C8B-B14F-4D97-AF65-F5344CB8AC3E}">
        <p14:creationId xmlns:p14="http://schemas.microsoft.com/office/powerpoint/2010/main" val="3392925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15287F5-0087-68C0-3B71-3D279F763AFA}"/>
              </a:ext>
            </a:extLst>
          </p:cNvPr>
          <p:cNvSpPr txBox="1"/>
          <p:nvPr/>
        </p:nvSpPr>
        <p:spPr>
          <a:xfrm>
            <a:off x="379828" y="1477109"/>
            <a:ext cx="11169747" cy="1754326"/>
          </a:xfrm>
          <a:prstGeom prst="rect">
            <a:avLst/>
          </a:prstGeom>
          <a:noFill/>
        </p:spPr>
        <p:txBody>
          <a:bodyPr wrap="square" rtlCol="0">
            <a:spAutoFit/>
          </a:bodyPr>
          <a:lstStyle/>
          <a:p>
            <a:pPr algn="just">
              <a:spcAft>
                <a:spcPts val="0"/>
              </a:spcAft>
            </a:pPr>
            <a:r>
              <a:rPr lang="en-US" sz="1800" b="0" i="0" dirty="0">
                <a:solidFill>
                  <a:srgbClr val="000000"/>
                </a:solidFill>
                <a:effectLst/>
                <a:latin typeface="Calibri" panose="020F0502020204030204" pitchFamily="34" charset="0"/>
              </a:rPr>
              <a:t>A student must have entire information before registering in any coaching </a:t>
            </a:r>
            <a:r>
              <a:rPr lang="en-US" sz="1800" b="0" i="0" dirty="0" err="1">
                <a:solidFill>
                  <a:srgbClr val="000000"/>
                </a:solidFill>
                <a:effectLst/>
                <a:latin typeface="Calibri" panose="020F0502020204030204" pitchFamily="34" charset="0"/>
              </a:rPr>
              <a:t>programme</a:t>
            </a:r>
            <a:r>
              <a:rPr lang="en-US" sz="1800" b="0" i="0" dirty="0">
                <a:solidFill>
                  <a:srgbClr val="000000"/>
                </a:solidFill>
                <a:effectLst/>
                <a:latin typeface="Calibri" panose="020F0502020204030204" pitchFamily="34" charset="0"/>
              </a:rPr>
              <a:t> for preparation. The decision to choose a coaching institute is significant and necessary for an aspirant because it affects their future. Every choice has repercussions later in life and is dependent on a number of additional factors. We would advise a candidate to enroll in the Engineers Academy if they feel lost and want some guidance. The institution is unquestionably the top GATE coaching in India for coaching and preparing for competitive exams.</a:t>
            </a:r>
            <a:endParaRPr lang="en-US" b="0" i="0" dirty="0">
              <a:solidFill>
                <a:srgbClr val="000000"/>
              </a:solidFill>
              <a:effectLst/>
              <a:latin typeface="Helvetica Neue"/>
            </a:endParaRPr>
          </a:p>
          <a:p>
            <a:endParaRPr lang="en-IN" dirty="0"/>
          </a:p>
        </p:txBody>
      </p:sp>
      <p:sp>
        <p:nvSpPr>
          <p:cNvPr id="5" name="TextBox 4">
            <a:extLst>
              <a:ext uri="{FF2B5EF4-FFF2-40B4-BE49-F238E27FC236}">
                <a16:creationId xmlns:a16="http://schemas.microsoft.com/office/drawing/2014/main" id="{7C69B1CB-D82B-A98F-3051-494D6322C905}"/>
              </a:ext>
            </a:extLst>
          </p:cNvPr>
          <p:cNvSpPr txBox="1"/>
          <p:nvPr/>
        </p:nvSpPr>
        <p:spPr>
          <a:xfrm>
            <a:off x="4628271" y="365760"/>
            <a:ext cx="2053883" cy="461665"/>
          </a:xfrm>
          <a:prstGeom prst="rect">
            <a:avLst/>
          </a:prstGeom>
          <a:noFill/>
        </p:spPr>
        <p:txBody>
          <a:bodyPr wrap="square" rtlCol="0">
            <a:spAutoFit/>
          </a:bodyPr>
          <a:lstStyle/>
          <a:p>
            <a:r>
              <a:rPr lang="en-US" sz="2400" b="1" i="0" dirty="0">
                <a:solidFill>
                  <a:srgbClr val="000000"/>
                </a:solidFill>
                <a:effectLst/>
                <a:latin typeface="Calibri" panose="020F0502020204030204" pitchFamily="34" charset="0"/>
              </a:rPr>
              <a:t>Conclusion</a:t>
            </a:r>
            <a:endParaRPr lang="en-US" sz="2400" b="0" i="0" dirty="0">
              <a:solidFill>
                <a:srgbClr val="000000"/>
              </a:solidFill>
              <a:effectLst/>
              <a:latin typeface="Helvetica Neue"/>
            </a:endParaRPr>
          </a:p>
        </p:txBody>
      </p:sp>
      <p:pic>
        <p:nvPicPr>
          <p:cNvPr id="6" name="Picture 5">
            <a:extLst>
              <a:ext uri="{FF2B5EF4-FFF2-40B4-BE49-F238E27FC236}">
                <a16:creationId xmlns:a16="http://schemas.microsoft.com/office/drawing/2014/main" id="{30455B94-B0F2-A5F6-D05F-AB1C38D1D7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2473" y="105896"/>
            <a:ext cx="1774727" cy="375228"/>
          </a:xfrm>
          <a:prstGeom prst="rect">
            <a:avLst/>
          </a:prstGeom>
        </p:spPr>
      </p:pic>
      <p:sp>
        <p:nvSpPr>
          <p:cNvPr id="7" name="TextBox 6">
            <a:extLst>
              <a:ext uri="{FF2B5EF4-FFF2-40B4-BE49-F238E27FC236}">
                <a16:creationId xmlns:a16="http://schemas.microsoft.com/office/drawing/2014/main" id="{9A8BA5DE-3EB5-D8B9-BC24-EAD93D4E0466}"/>
              </a:ext>
            </a:extLst>
          </p:cNvPr>
          <p:cNvSpPr txBox="1"/>
          <p:nvPr/>
        </p:nvSpPr>
        <p:spPr>
          <a:xfrm>
            <a:off x="4858043" y="5719851"/>
            <a:ext cx="2475914" cy="369332"/>
          </a:xfrm>
          <a:prstGeom prst="rect">
            <a:avLst/>
          </a:prstGeom>
          <a:noFill/>
        </p:spPr>
        <p:txBody>
          <a:bodyPr wrap="square" rtlCol="0">
            <a:spAutoFit/>
          </a:bodyPr>
          <a:lstStyle/>
          <a:p>
            <a:r>
              <a:rPr lang="en-IN" dirty="0"/>
              <a:t>engineersacademy.org</a:t>
            </a:r>
          </a:p>
        </p:txBody>
      </p:sp>
    </p:spTree>
    <p:extLst>
      <p:ext uri="{BB962C8B-B14F-4D97-AF65-F5344CB8AC3E}">
        <p14:creationId xmlns:p14="http://schemas.microsoft.com/office/powerpoint/2010/main" val="226794481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14</TotalTime>
  <Words>714</Words>
  <Application>Microsoft Office PowerPoint</Application>
  <PresentationFormat>Widescreen</PresentationFormat>
  <Paragraphs>21</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Calibri</vt:lpstr>
      <vt:lpstr>Georgia</vt:lpstr>
      <vt:lpstr>Gill Sans MT</vt:lpstr>
      <vt:lpstr>Helvetica Neue</vt:lpstr>
      <vt:lpstr>Wingdings</vt:lpstr>
      <vt:lpstr>Parcel</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RAJVEER SINGH</dc:creator>
  <cp:lastModifiedBy>RAJVEER SINGH</cp:lastModifiedBy>
  <cp:revision>1</cp:revision>
  <dcterms:created xsi:type="dcterms:W3CDTF">2023-02-03T10:13:52Z</dcterms:created>
  <dcterms:modified xsi:type="dcterms:W3CDTF">2023-02-03T10:28:22Z</dcterms:modified>
</cp:coreProperties>
</file>